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handoutMasterIdLst>
    <p:handoutMasterId r:id="rId34"/>
  </p:handoutMasterIdLst>
  <p:sldIdLst>
    <p:sldId id="298" r:id="rId2"/>
    <p:sldId id="541" r:id="rId3"/>
    <p:sldId id="568" r:id="rId4"/>
    <p:sldId id="569" r:id="rId5"/>
    <p:sldId id="570" r:id="rId6"/>
    <p:sldId id="572" r:id="rId7"/>
    <p:sldId id="614" r:id="rId8"/>
    <p:sldId id="573" r:id="rId9"/>
    <p:sldId id="574" r:id="rId10"/>
    <p:sldId id="575" r:id="rId11"/>
    <p:sldId id="576" r:id="rId12"/>
    <p:sldId id="327" r:id="rId13"/>
    <p:sldId id="549" r:id="rId14"/>
    <p:sldId id="550" r:id="rId15"/>
    <p:sldId id="615" r:id="rId16"/>
    <p:sldId id="616" r:id="rId17"/>
    <p:sldId id="617" r:id="rId18"/>
    <p:sldId id="618" r:id="rId19"/>
    <p:sldId id="586" r:id="rId20"/>
    <p:sldId id="551" r:id="rId21"/>
    <p:sldId id="552" r:id="rId22"/>
    <p:sldId id="553" r:id="rId23"/>
    <p:sldId id="554" r:id="rId24"/>
    <p:sldId id="555" r:id="rId25"/>
    <p:sldId id="556" r:id="rId26"/>
    <p:sldId id="587" r:id="rId27"/>
    <p:sldId id="589" r:id="rId28"/>
    <p:sldId id="582" r:id="rId29"/>
    <p:sldId id="583" r:id="rId30"/>
    <p:sldId id="584" r:id="rId31"/>
    <p:sldId id="585" r:id="rId32"/>
  </p:sldIdLst>
  <p:sldSz cx="9144000" cy="6858000" type="screen4x3"/>
  <p:notesSz cx="7010400" cy="9296400"/>
  <p:embeddedFontLst>
    <p:embeddedFont>
      <p:font typeface="Abadi" panose="020B0604020104020204" pitchFamily="34" charset="0"/>
      <p:regular r:id="rId35"/>
    </p:embeddedFon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Constantia" panose="02030602050306030303" pitchFamily="18" charset="0"/>
      <p:regular r:id="rId41"/>
      <p:bold r:id="rId42"/>
      <p:italic r:id="rId43"/>
      <p:boldItalic r:id="rId44"/>
    </p:embeddedFont>
    <p:embeddedFont>
      <p:font typeface="Wingdings 2" panose="05020102010507070707" pitchFamily="18" charset="2"/>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7" autoAdjust="0"/>
    <p:restoredTop sz="94660"/>
  </p:normalViewPr>
  <p:slideViewPr>
    <p:cSldViewPr>
      <p:cViewPr>
        <p:scale>
          <a:sx n="100" d="100"/>
          <a:sy n="100" d="100"/>
        </p:scale>
        <p:origin x="320" y="-6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4/11/2021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‹Nº›</a:t>
            </a:fld>
            <a:endParaRPr lang="en-US"/>
          </a:p>
        </p:txBody>
      </p:sp>
    </p:spTree>
    <p:extLst>
      <p:ext uri="{BB962C8B-B14F-4D97-AF65-F5344CB8AC3E}">
        <p14:creationId xmlns:p14="http://schemas.microsoft.com/office/powerpoint/2010/main" val="170682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4/11/2021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‹Nº›</a:t>
            </a:fld>
            <a:endParaRPr lang="en-US"/>
          </a:p>
        </p:txBody>
      </p:sp>
    </p:spTree>
    <p:extLst>
      <p:ext uri="{BB962C8B-B14F-4D97-AF65-F5344CB8AC3E}">
        <p14:creationId xmlns:p14="http://schemas.microsoft.com/office/powerpoint/2010/main" val="201824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6D6F1B-26ED-417A-B5D8-8AED7AD37922}" type="slidenum">
              <a:rPr lang="en-US" smtClean="0"/>
              <a:pPr/>
              <a:t>19</a:t>
            </a:fld>
            <a:endParaRPr lang="en-US"/>
          </a:p>
        </p:txBody>
      </p:sp>
    </p:spTree>
    <p:extLst>
      <p:ext uri="{BB962C8B-B14F-4D97-AF65-F5344CB8AC3E}">
        <p14:creationId xmlns:p14="http://schemas.microsoft.com/office/powerpoint/2010/main" val="226929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4/11/2021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4/11/2021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2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0.png"/><Relationship Id="rId5" Type="http://schemas.openxmlformats.org/officeDocument/2006/relationships/tags" Target="../tags/tag11.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Recurrencias</a:t>
            </a:r>
            <a:r>
              <a:rPr lang="en-US" dirty="0"/>
              <a:t>  II </a:t>
            </a:r>
            <a:br>
              <a:rPr lang="en-US" dirty="0"/>
            </a:br>
            <a:endParaRPr lang="en-US" dirty="0"/>
          </a:p>
        </p:txBody>
      </p:sp>
      <p:sp>
        <p:nvSpPr>
          <p:cNvPr id="3" name="Subtitle 2"/>
          <p:cNvSpPr>
            <a:spLocks noGrp="1"/>
          </p:cNvSpPr>
          <p:nvPr>
            <p:ph type="subTitle" idx="1"/>
          </p:nvPr>
        </p:nvSpPr>
        <p:spPr/>
        <p:txBody>
          <a:bodyPr/>
          <a:lstStyle/>
          <a:p>
            <a:r>
              <a:rPr lang="en-US" dirty="0" err="1"/>
              <a:t>Sección</a:t>
            </a:r>
            <a:r>
              <a:rPr lang="en-US" dirty="0"/>
              <a:t> 8.</a:t>
            </a:r>
            <a:r>
              <a:rPr lang="en-US" dirty="0">
                <a:latin typeface="Cambria Math" pitchFamily="18" charset="0"/>
                <a:ea typeface="Cambria Math" pitchFamily="18" charset="0"/>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Cadenas</a:t>
            </a:r>
            <a:r>
              <a:rPr lang="en-US" sz="4000" dirty="0"/>
              <a:t> de bits</a:t>
            </a:r>
          </a:p>
        </p:txBody>
      </p:sp>
      <p:sp>
        <p:nvSpPr>
          <p:cNvPr id="3" name="Content Placeholder 2"/>
          <p:cNvSpPr>
            <a:spLocks noGrp="1"/>
          </p:cNvSpPr>
          <p:nvPr>
            <p:ph idx="1"/>
          </p:nvPr>
        </p:nvSpPr>
        <p:spPr/>
        <p:txBody>
          <a:bodyPr>
            <a:normAutofit fontScale="55000" lnSpcReduction="20000"/>
          </a:bodyPr>
          <a:lstStyle/>
          <a:p>
            <a:pPr>
              <a:buNone/>
            </a:pPr>
            <a:r>
              <a:rPr lang="en-US" b="1" dirty="0"/>
              <a:t>    </a:t>
            </a:r>
            <a:endParaRPr lang="en-US" dirty="0"/>
          </a:p>
          <a:p>
            <a:pPr>
              <a:buNone/>
            </a:pPr>
            <a:r>
              <a:rPr lang="en-US" dirty="0"/>
              <a:t>     Las </a:t>
            </a:r>
            <a:r>
              <a:rPr lang="en-US" dirty="0" err="1"/>
              <a:t>condiciones</a:t>
            </a:r>
            <a:r>
              <a:rPr lang="en-US" dirty="0"/>
              <a:t> </a:t>
            </a:r>
            <a:r>
              <a:rPr lang="en-US" dirty="0" err="1"/>
              <a:t>iniciales</a:t>
            </a:r>
            <a:r>
              <a:rPr lang="en-US" dirty="0"/>
              <a:t> son:</a:t>
            </a:r>
            <a:r>
              <a:rPr lang="en-US" dirty="0">
                <a:latin typeface="Cambria Math" pitchFamily="18" charset="0"/>
                <a:ea typeface="Cambria Math" pitchFamily="18" charset="0"/>
              </a:rPr>
              <a:t> </a:t>
            </a:r>
          </a:p>
          <a:p>
            <a:pPr lvl="1"/>
            <a:r>
              <a:rPr lang="en-US" i="1" dirty="0"/>
              <a:t>a</a:t>
            </a:r>
            <a:r>
              <a:rPr lang="en-US" baseline="-25000" dirty="0">
                <a:latin typeface="Cambria Math"/>
                <a:ea typeface="Cambria Math"/>
              </a:rPr>
              <a:t>1 </a:t>
            </a:r>
            <a:r>
              <a:rPr lang="en-US" dirty="0">
                <a:latin typeface="Cambria Math" pitchFamily="18" charset="0"/>
                <a:ea typeface="Cambria Math" pitchFamily="18" charset="0"/>
              </a:rPr>
              <a:t> = 2, </a:t>
            </a:r>
            <a:r>
              <a:rPr lang="es-ES" dirty="0">
                <a:latin typeface="Cambria Math" pitchFamily="18" charset="0"/>
                <a:ea typeface="Cambria Math" pitchFamily="18" charset="0"/>
              </a:rPr>
              <a:t>pues ambas cadenas de bits </a:t>
            </a:r>
            <a:r>
              <a:rPr lang="en-US" dirty="0">
                <a:latin typeface="Cambria Math" pitchFamily="18" charset="0"/>
                <a:ea typeface="Cambria Math" pitchFamily="18" charset="0"/>
              </a:rPr>
              <a:t> 0 y 1</a:t>
            </a:r>
            <a:r>
              <a:rPr lang="es-ES" dirty="0">
                <a:latin typeface="Cambria Math" pitchFamily="18" charset="0"/>
                <a:ea typeface="Cambria Math" pitchFamily="18" charset="0"/>
              </a:rPr>
              <a:t> no tienen </a:t>
            </a:r>
            <a:r>
              <a:rPr lang="en-US" dirty="0">
                <a:latin typeface="Cambria Math" pitchFamily="18" charset="0"/>
                <a:ea typeface="Cambria Math" pitchFamily="18" charset="0"/>
              </a:rPr>
              <a:t> dos ceros </a:t>
            </a:r>
            <a:r>
              <a:rPr lang="en-US" dirty="0" err="1">
                <a:latin typeface="Cambria Math" pitchFamily="18" charset="0"/>
                <a:ea typeface="Cambria Math" pitchFamily="18" charset="0"/>
              </a:rPr>
              <a:t>consecutivos</a:t>
            </a:r>
            <a:r>
              <a:rPr lang="en-US" dirty="0">
                <a:latin typeface="Cambria Math" pitchFamily="18" charset="0"/>
                <a:ea typeface="Cambria Math" pitchFamily="18" charset="0"/>
              </a:rPr>
              <a:t>.</a:t>
            </a:r>
          </a:p>
          <a:p>
            <a:pPr lvl="1"/>
            <a:r>
              <a:rPr lang="en-US" i="1" dirty="0"/>
              <a:t>a</a:t>
            </a:r>
            <a:r>
              <a:rPr lang="en-US" baseline="-25000" dirty="0">
                <a:latin typeface="Cambria Math"/>
                <a:ea typeface="Cambria Math"/>
              </a:rPr>
              <a:t>2 </a:t>
            </a:r>
            <a:r>
              <a:rPr lang="en-US" dirty="0">
                <a:latin typeface="Cambria Math" pitchFamily="18" charset="0"/>
                <a:ea typeface="Cambria Math" pitchFamily="18" charset="0"/>
              </a:rPr>
              <a:t> = 3, </a:t>
            </a:r>
            <a:r>
              <a:rPr lang="es-ES" dirty="0">
                <a:latin typeface="Cambria Math" pitchFamily="18" charset="0"/>
                <a:ea typeface="Cambria Math" pitchFamily="18" charset="0"/>
              </a:rPr>
              <a:t>puesto que las cadenas de bits </a:t>
            </a:r>
            <a:r>
              <a:rPr lang="en-US" dirty="0">
                <a:latin typeface="Cambria Math" pitchFamily="18" charset="0"/>
                <a:ea typeface="Cambria Math" pitchFamily="18" charset="0"/>
              </a:rPr>
              <a:t> 01, 10, y 11 </a:t>
            </a:r>
            <a:r>
              <a:rPr lang="es-ES" dirty="0">
                <a:latin typeface="Cambria Math" pitchFamily="18" charset="0"/>
                <a:ea typeface="Cambria Math" pitchFamily="18" charset="0"/>
              </a:rPr>
              <a:t>no tienen dos ceros consecutivos, mientras que </a:t>
            </a:r>
          </a:p>
          <a:p>
            <a:pPr marL="393192" lvl="1" indent="0">
              <a:buNone/>
            </a:pPr>
            <a:r>
              <a:rPr lang="en-US" dirty="0">
                <a:latin typeface="Cambria Math" pitchFamily="18" charset="0"/>
                <a:ea typeface="Cambria Math" pitchFamily="18" charset="0"/>
              </a:rPr>
              <a:t>       00 </a:t>
            </a:r>
            <a:r>
              <a:rPr lang="es-ES" dirty="0">
                <a:latin typeface="Cambria Math" pitchFamily="18" charset="0"/>
                <a:ea typeface="Cambria Math" pitchFamily="18" charset="0"/>
              </a:rPr>
              <a:t>sí que los tiene.</a:t>
            </a:r>
            <a:endParaRPr lang="en-US" dirty="0">
              <a:latin typeface="Cambria Math" pitchFamily="18" charset="0"/>
              <a:ea typeface="Cambria Math" pitchFamily="18" charset="0"/>
            </a:endParaRPr>
          </a:p>
          <a:p>
            <a:pPr lvl="1"/>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P</a:t>
            </a:r>
            <a:r>
              <a:rPr lang="es-ES" dirty="0">
                <a:latin typeface="Cambria Math" pitchFamily="18" charset="0"/>
                <a:ea typeface="Cambria Math" pitchFamily="18" charset="0"/>
              </a:rPr>
              <a:t>ara obtener </a:t>
            </a:r>
            <a:r>
              <a:rPr lang="en-US" i="1" dirty="0"/>
              <a:t>a</a:t>
            </a:r>
            <a:r>
              <a:rPr lang="en-US" baseline="-25000" dirty="0">
                <a:latin typeface="Cambria Math"/>
                <a:ea typeface="Cambria Math"/>
              </a:rPr>
              <a:t>5 </a:t>
            </a:r>
            <a:r>
              <a:rPr lang="en-US" dirty="0">
                <a:latin typeface="Cambria Math" pitchFamily="18" charset="0"/>
                <a:ea typeface="Cambria Math" pitchFamily="18" charset="0"/>
              </a:rPr>
              <a:t>, </a:t>
            </a:r>
            <a:r>
              <a:rPr lang="es-ES" dirty="0">
                <a:latin typeface="Cambria Math" pitchFamily="18" charset="0"/>
                <a:ea typeface="Cambria Math" pitchFamily="18" charset="0"/>
              </a:rPr>
              <a:t>utilizamos la relación de recurrencia 3 veces para deducir</a:t>
            </a:r>
            <a:r>
              <a:rPr lang="en-US" dirty="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a:p>
            <a:pPr lvl="1"/>
            <a:r>
              <a:rPr lang="en-US" dirty="0">
                <a:latin typeface="Cambria Math" pitchFamily="18" charset="0"/>
                <a:ea typeface="Cambria Math" pitchFamily="18" charset="0"/>
              </a:rPr>
              <a:t> </a:t>
            </a:r>
            <a:r>
              <a:rPr lang="en-US" i="1" dirty="0"/>
              <a:t>a</a:t>
            </a:r>
            <a:r>
              <a:rPr lang="en-US" baseline="-25000" dirty="0">
                <a:latin typeface="Cambria Math"/>
                <a:ea typeface="Cambria Math"/>
              </a:rPr>
              <a:t>3</a:t>
            </a:r>
            <a:r>
              <a:rPr lang="en-US" dirty="0">
                <a:latin typeface="Cambria Math"/>
                <a:ea typeface="Cambria Math"/>
              </a:rPr>
              <a:t> </a:t>
            </a:r>
            <a:r>
              <a:rPr lang="en-US" dirty="0">
                <a:latin typeface="Cambria Math" pitchFamily="18" charset="0"/>
                <a:ea typeface="Cambria Math" pitchFamily="18" charset="0"/>
              </a:rPr>
              <a:t>= </a:t>
            </a:r>
            <a:r>
              <a:rPr lang="en-US" i="1" dirty="0"/>
              <a:t>a</a:t>
            </a:r>
            <a:r>
              <a:rPr lang="en-US" baseline="-25000" dirty="0">
                <a:latin typeface="Cambria Math"/>
                <a:ea typeface="Cambria Math"/>
              </a:rPr>
              <a:t>2 </a:t>
            </a:r>
            <a:r>
              <a:rPr lang="en-US" dirty="0">
                <a:latin typeface="Cambria Math" pitchFamily="18" charset="0"/>
                <a:ea typeface="Cambria Math" pitchFamily="18" charset="0"/>
              </a:rPr>
              <a:t> + </a:t>
            </a:r>
            <a:r>
              <a:rPr lang="en-US" i="1" dirty="0"/>
              <a:t>a</a:t>
            </a:r>
            <a:r>
              <a:rPr lang="en-US" baseline="-25000" dirty="0">
                <a:latin typeface="Cambria Math"/>
                <a:ea typeface="Cambria Math"/>
              </a:rPr>
              <a:t>1 </a:t>
            </a:r>
            <a:r>
              <a:rPr lang="en-US" dirty="0">
                <a:latin typeface="Cambria Math" pitchFamily="18" charset="0"/>
                <a:ea typeface="Cambria Math" pitchFamily="18" charset="0"/>
              </a:rPr>
              <a:t> = 3 + 2 = 5</a:t>
            </a:r>
          </a:p>
          <a:p>
            <a:pPr lvl="1"/>
            <a:r>
              <a:rPr lang="en-US" i="1" dirty="0"/>
              <a:t> a</a:t>
            </a:r>
            <a:r>
              <a:rPr lang="en-US" baseline="-25000" dirty="0">
                <a:latin typeface="Cambria Math"/>
                <a:ea typeface="Cambria Math"/>
              </a:rPr>
              <a:t>4</a:t>
            </a:r>
            <a:r>
              <a:rPr lang="en-US" dirty="0">
                <a:latin typeface="Cambria Math"/>
                <a:ea typeface="Cambria Math"/>
              </a:rPr>
              <a:t> </a:t>
            </a:r>
            <a:r>
              <a:rPr lang="en-US" dirty="0">
                <a:latin typeface="Cambria Math" pitchFamily="18" charset="0"/>
                <a:ea typeface="Cambria Math" pitchFamily="18" charset="0"/>
              </a:rPr>
              <a:t>= </a:t>
            </a:r>
            <a:r>
              <a:rPr lang="en-US" i="1" dirty="0"/>
              <a:t>a</a:t>
            </a:r>
            <a:r>
              <a:rPr lang="en-US" baseline="-25000" dirty="0">
                <a:latin typeface="Cambria Math"/>
                <a:ea typeface="Cambria Math"/>
              </a:rPr>
              <a:t>3 </a:t>
            </a:r>
            <a:r>
              <a:rPr lang="en-US" dirty="0">
                <a:latin typeface="Cambria Math" pitchFamily="18" charset="0"/>
                <a:ea typeface="Cambria Math" pitchFamily="18" charset="0"/>
              </a:rPr>
              <a:t> + </a:t>
            </a:r>
            <a:r>
              <a:rPr lang="en-US" i="1" dirty="0"/>
              <a:t>a</a:t>
            </a:r>
            <a:r>
              <a:rPr lang="en-US" baseline="-25000" dirty="0">
                <a:latin typeface="Cambria Math"/>
                <a:ea typeface="Cambria Math"/>
              </a:rPr>
              <a:t>2 </a:t>
            </a:r>
            <a:r>
              <a:rPr lang="en-US" dirty="0">
                <a:latin typeface="Cambria Math" pitchFamily="18" charset="0"/>
                <a:ea typeface="Cambria Math" pitchFamily="18" charset="0"/>
              </a:rPr>
              <a:t> = 5+ 3 = 8</a:t>
            </a:r>
          </a:p>
          <a:p>
            <a:pPr lvl="1"/>
            <a:r>
              <a:rPr lang="en-US" i="1" dirty="0"/>
              <a:t> a</a:t>
            </a:r>
            <a:r>
              <a:rPr lang="en-US" baseline="-25000" dirty="0">
                <a:latin typeface="Cambria Math"/>
                <a:ea typeface="Cambria Math"/>
              </a:rPr>
              <a:t>5</a:t>
            </a:r>
            <a:r>
              <a:rPr lang="en-US" dirty="0">
                <a:latin typeface="Cambria Math"/>
                <a:ea typeface="Cambria Math"/>
              </a:rPr>
              <a:t> </a:t>
            </a:r>
            <a:r>
              <a:rPr lang="en-US" dirty="0">
                <a:latin typeface="Cambria Math" pitchFamily="18" charset="0"/>
                <a:ea typeface="Cambria Math" pitchFamily="18" charset="0"/>
              </a:rPr>
              <a:t>= </a:t>
            </a:r>
            <a:r>
              <a:rPr lang="en-US" i="1" dirty="0"/>
              <a:t>a</a:t>
            </a:r>
            <a:r>
              <a:rPr lang="en-US" baseline="-25000" dirty="0">
                <a:latin typeface="Cambria Math"/>
                <a:ea typeface="Cambria Math"/>
              </a:rPr>
              <a:t>4 </a:t>
            </a:r>
            <a:r>
              <a:rPr lang="en-US" dirty="0">
                <a:latin typeface="Cambria Math" pitchFamily="18" charset="0"/>
                <a:ea typeface="Cambria Math" pitchFamily="18" charset="0"/>
              </a:rPr>
              <a:t> + </a:t>
            </a:r>
            <a:r>
              <a:rPr lang="en-US" i="1" dirty="0"/>
              <a:t>a</a:t>
            </a:r>
            <a:r>
              <a:rPr lang="en-US" baseline="-25000" dirty="0">
                <a:latin typeface="Cambria Math"/>
                <a:ea typeface="Cambria Math"/>
              </a:rPr>
              <a:t>3 </a:t>
            </a:r>
            <a:r>
              <a:rPr lang="en-US" dirty="0">
                <a:latin typeface="Cambria Math" pitchFamily="18" charset="0"/>
                <a:ea typeface="Cambria Math" pitchFamily="18" charset="0"/>
              </a:rPr>
              <a:t> = 8+ 5 = 13</a:t>
            </a:r>
          </a:p>
          <a:p>
            <a:pPr lvl="2">
              <a:buNone/>
            </a:pPr>
            <a:r>
              <a:rPr lang="en-US" dirty="0">
                <a:latin typeface="Cambria Math" pitchFamily="18" charset="0"/>
                <a:ea typeface="Cambria Math" pitchFamily="18" charset="0"/>
              </a:rPr>
              <a:t>      </a:t>
            </a:r>
          </a:p>
          <a:p>
            <a:pPr>
              <a:buNone/>
            </a:pPr>
            <a:endParaRPr lang="en-US" dirty="0"/>
          </a:p>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sp>
        <p:nvSpPr>
          <p:cNvPr id="6" name="TextBox 5"/>
          <p:cNvSpPr txBox="1"/>
          <p:nvPr/>
        </p:nvSpPr>
        <p:spPr>
          <a:xfrm>
            <a:off x="1447800" y="4572000"/>
            <a:ext cx="7086600" cy="1200329"/>
          </a:xfrm>
          <a:prstGeom prst="rect">
            <a:avLst/>
          </a:prstGeom>
          <a:noFill/>
          <a:ln>
            <a:solidFill>
              <a:srgbClr val="0070C0"/>
            </a:solidFill>
          </a:ln>
        </p:spPr>
        <p:txBody>
          <a:bodyPr wrap="square" rtlCol="0">
            <a:spAutoFit/>
          </a:bodyPr>
          <a:lstStyle/>
          <a:p>
            <a:r>
              <a:rPr lang="es-ES" dirty="0"/>
              <a:t>Obsérvese que </a:t>
            </a:r>
            <a:r>
              <a:rPr lang="en-US" dirty="0"/>
              <a:t> {</a:t>
            </a:r>
            <a:r>
              <a:rPr lang="en-US" i="1" dirty="0"/>
              <a:t>a</a:t>
            </a:r>
            <a:r>
              <a:rPr lang="en-US" i="1" baseline="-25000" dirty="0"/>
              <a:t>n </a:t>
            </a:r>
            <a:r>
              <a:rPr lang="en-US" dirty="0"/>
              <a:t>} </a:t>
            </a:r>
            <a:r>
              <a:rPr lang="es-ES" dirty="0"/>
              <a:t>satisface la misma relación de recurrencia que la sucesión de Fibonacci</a:t>
            </a:r>
            <a:r>
              <a:rPr lang="en-US" dirty="0"/>
              <a:t>. P</a:t>
            </a:r>
            <a:r>
              <a:rPr lang="es-ES" dirty="0" err="1"/>
              <a:t>uesto</a:t>
            </a:r>
            <a:r>
              <a:rPr lang="es-ES" dirty="0"/>
              <a:t> que </a:t>
            </a:r>
            <a:r>
              <a:rPr lang="en-US" i="1" dirty="0"/>
              <a:t>a</a:t>
            </a:r>
            <a:r>
              <a:rPr lang="en-US" baseline="-25000" dirty="0">
                <a:latin typeface="Cambria Math"/>
                <a:ea typeface="Cambria Math"/>
              </a:rPr>
              <a:t>1 </a:t>
            </a:r>
            <a:r>
              <a:rPr lang="en-US" dirty="0">
                <a:latin typeface="Cambria Math" pitchFamily="18" charset="0"/>
                <a:ea typeface="Cambria Math" pitchFamily="18" charset="0"/>
              </a:rPr>
              <a:t> =</a:t>
            </a:r>
            <a:r>
              <a:rPr lang="en-US" i="1" dirty="0"/>
              <a:t> f</a:t>
            </a:r>
            <a:r>
              <a:rPr lang="en-US" baseline="-25000" dirty="0">
                <a:latin typeface="Cambria Math" pitchFamily="18" charset="0"/>
                <a:ea typeface="Cambria Math" pitchFamily="18" charset="0"/>
              </a:rPr>
              <a:t>3 </a:t>
            </a:r>
            <a:r>
              <a:rPr lang="en-US" dirty="0"/>
              <a:t> y  </a:t>
            </a:r>
            <a:r>
              <a:rPr lang="en-US" i="1" dirty="0"/>
              <a:t>a</a:t>
            </a:r>
            <a:r>
              <a:rPr lang="en-US" baseline="-25000" dirty="0">
                <a:latin typeface="Cambria Math"/>
                <a:ea typeface="Cambria Math"/>
              </a:rPr>
              <a:t>2 </a:t>
            </a:r>
            <a:r>
              <a:rPr lang="en-US" dirty="0">
                <a:latin typeface="Cambria Math" pitchFamily="18" charset="0"/>
                <a:ea typeface="Cambria Math" pitchFamily="18" charset="0"/>
              </a:rPr>
              <a:t> =</a:t>
            </a:r>
            <a:r>
              <a:rPr lang="en-US" i="1" dirty="0"/>
              <a:t> f</a:t>
            </a:r>
            <a:r>
              <a:rPr lang="en-US" baseline="-25000" dirty="0">
                <a:latin typeface="Cambria Math" pitchFamily="18" charset="0"/>
                <a:ea typeface="Cambria Math" pitchFamily="18" charset="0"/>
              </a:rPr>
              <a:t>4 </a:t>
            </a:r>
            <a:r>
              <a:rPr lang="en-US" dirty="0"/>
              <a:t>, </a:t>
            </a:r>
            <a:r>
              <a:rPr lang="es-ES" dirty="0"/>
              <a:t>deducimos que </a:t>
            </a:r>
            <a:r>
              <a:rPr lang="en-US" dirty="0"/>
              <a:t> </a:t>
            </a:r>
            <a:r>
              <a:rPr lang="en-US" i="1" dirty="0"/>
              <a:t>a</a:t>
            </a:r>
            <a:r>
              <a:rPr lang="en-US" i="1" baseline="-25000" dirty="0">
                <a:ea typeface="Cambria Math"/>
              </a:rPr>
              <a:t>n</a:t>
            </a:r>
            <a:r>
              <a:rPr lang="en-US" baseline="-25000" dirty="0">
                <a:latin typeface="Cambria Math"/>
                <a:ea typeface="Cambria Math"/>
              </a:rPr>
              <a:t> </a:t>
            </a:r>
            <a:r>
              <a:rPr lang="en-US" dirty="0">
                <a:latin typeface="Cambria Math" pitchFamily="18" charset="0"/>
                <a:ea typeface="Cambria Math" pitchFamily="18" charset="0"/>
              </a:rPr>
              <a:t> =</a:t>
            </a:r>
            <a:r>
              <a:rPr lang="en-US" i="1" dirty="0"/>
              <a:t> f</a:t>
            </a:r>
            <a:r>
              <a:rPr lang="en-US" i="1" baseline="-25000" dirty="0">
                <a:latin typeface="Cambria Math" pitchFamily="18" charset="0"/>
                <a:ea typeface="Cambria Math" pitchFamily="18" charset="0"/>
              </a:rPr>
              <a:t>n</a:t>
            </a:r>
            <a:r>
              <a:rPr lang="en-US" baseline="-25000" dirty="0">
                <a:latin typeface="Cambria Math" pitchFamily="18" charset="0"/>
                <a:ea typeface="Cambria Math" pitchFamily="18" charset="0"/>
              </a:rPr>
              <a:t>+2 </a:t>
            </a:r>
            <a:r>
              <a:rPr lang="en-US" dirty="0"/>
              <a:t>.</a:t>
            </a:r>
            <a:endParaRPr lang="en-US" baseline="-25000" dirty="0">
              <a:latin typeface="Cambria Math" pitchFamily="18" charset="0"/>
              <a:ea typeface="Cambria Math" pitchFamily="18" charset="0"/>
            </a:endParaRPr>
          </a:p>
          <a:p>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Counting the Ways to Parenthesize a Product</a:t>
            </a:r>
          </a:p>
        </p:txBody>
      </p:sp>
      <p:sp>
        <p:nvSpPr>
          <p:cNvPr id="3" name="Content Placeholder 2"/>
          <p:cNvSpPr>
            <a:spLocks noGrp="1"/>
          </p:cNvSpPr>
          <p:nvPr>
            <p:ph idx="1"/>
          </p:nvPr>
        </p:nvSpPr>
        <p:spPr/>
        <p:txBody>
          <a:bodyPr>
            <a:normAutofit fontScale="25000" lnSpcReduction="20000"/>
          </a:bodyPr>
          <a:lstStyle/>
          <a:p>
            <a:pPr>
              <a:buNone/>
            </a:pPr>
            <a:r>
              <a:rPr lang="en-US" sz="4300" b="1" dirty="0"/>
              <a:t> </a:t>
            </a:r>
            <a:r>
              <a:rPr lang="en-US" sz="5600" b="1" dirty="0"/>
              <a:t>Example</a:t>
            </a:r>
            <a:r>
              <a:rPr lang="en-US" sz="5600" dirty="0"/>
              <a:t>: Find a recurrence relation  for </a:t>
            </a:r>
            <a:r>
              <a:rPr lang="en-US" sz="5600" i="1" dirty="0" err="1"/>
              <a:t>C</a:t>
            </a:r>
            <a:r>
              <a:rPr lang="en-US" sz="5600" i="1" baseline="-25000" dirty="0" err="1"/>
              <a:t>n</a:t>
            </a:r>
            <a:r>
              <a:rPr lang="en-US" sz="5600" i="1" baseline="-25000" dirty="0"/>
              <a:t> </a:t>
            </a:r>
            <a:r>
              <a:rPr lang="en-US" sz="5600" dirty="0"/>
              <a:t>, the number of ways to parenthesize the product of </a:t>
            </a:r>
          </a:p>
          <a:p>
            <a:pPr>
              <a:buNone/>
            </a:pPr>
            <a:r>
              <a:rPr lang="en-US" sz="5600" dirty="0"/>
              <a:t>  </a:t>
            </a:r>
            <a:r>
              <a:rPr lang="en-US" sz="5600" i="1" dirty="0"/>
              <a:t>n</a:t>
            </a:r>
            <a:r>
              <a:rPr lang="en-US" sz="5600" dirty="0"/>
              <a:t> + </a:t>
            </a:r>
            <a:r>
              <a:rPr lang="en-US" sz="5600" dirty="0">
                <a:latin typeface="Cambria Math" pitchFamily="18" charset="0"/>
                <a:ea typeface="Cambria Math" pitchFamily="18" charset="0"/>
              </a:rPr>
              <a:t>1</a:t>
            </a:r>
            <a:r>
              <a:rPr lang="en-US" sz="5600" dirty="0"/>
              <a:t> numbers,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n</a:t>
            </a:r>
            <a:r>
              <a:rPr lang="en-US" sz="5600" dirty="0"/>
              <a:t>, to specify the order of multiplication. </a:t>
            </a:r>
          </a:p>
          <a:p>
            <a:pPr>
              <a:buNone/>
            </a:pPr>
            <a:r>
              <a:rPr lang="en-US" sz="5600" dirty="0"/>
              <a:t>  For example, </a:t>
            </a:r>
            <a:r>
              <a:rPr lang="en-US" sz="5600" i="1" dirty="0"/>
              <a:t>C</a:t>
            </a:r>
            <a:r>
              <a:rPr lang="en-US" sz="5600" baseline="-25000" dirty="0">
                <a:latin typeface="Cambria Math" pitchFamily="18" charset="0"/>
                <a:ea typeface="Cambria Math" pitchFamily="18" charset="0"/>
              </a:rPr>
              <a:t>3 </a:t>
            </a:r>
            <a:r>
              <a:rPr lang="en-US" sz="5600" dirty="0"/>
              <a:t> = </a:t>
            </a:r>
            <a:r>
              <a:rPr lang="en-US" sz="5600" dirty="0">
                <a:latin typeface="Cambria Math" pitchFamily="18" charset="0"/>
                <a:ea typeface="Cambria Math" pitchFamily="18" charset="0"/>
              </a:rPr>
              <a:t>5, since all the possible ways to parenthesize 4 numbers are </a:t>
            </a:r>
          </a:p>
          <a:p>
            <a:pPr>
              <a:buNone/>
            </a:pPr>
            <a:endParaRPr lang="en-US" sz="5600" dirty="0">
              <a:latin typeface="Cambria Math" pitchFamily="18" charset="0"/>
              <a:ea typeface="Cambria Math" pitchFamily="18" charset="0"/>
            </a:endParaRPr>
          </a:p>
          <a:p>
            <a:pPr>
              <a:buNone/>
            </a:pPr>
            <a:r>
              <a:rPr lang="en-US" sz="5600" dirty="0">
                <a:latin typeface="Cambria Math" pitchFamily="18" charset="0"/>
                <a:ea typeface="Cambria Math" pitchFamily="18" charset="0"/>
              </a:rPr>
              <a:t>  </a:t>
            </a:r>
            <a:r>
              <a:rPr lang="en-US" sz="5600" dirty="0"/>
              <a:t>((</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  </a:t>
            </a:r>
            <a:r>
              <a:rPr lang="en-US" sz="5600" dirty="0"/>
              <a:t>,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a:t>
            </a:r>
            <a:r>
              <a:rPr lang="en-US" sz="5600" dirty="0"/>
              <a:t>(</a:t>
            </a:r>
            <a:r>
              <a:rPr lang="en-US" sz="5600" i="1" dirty="0"/>
              <a:t>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a:t>
            </a:r>
            <a:r>
              <a:rPr lang="en-US" sz="5600" dirty="0">
                <a:latin typeface="Cambria Math" pitchFamily="18" charset="0"/>
                <a:ea typeface="Cambria Math" pitchFamily="18" charset="0"/>
              </a:rPr>
              <a:t> </a:t>
            </a:r>
            <a:r>
              <a:rPr lang="en-US" sz="5600" dirty="0"/>
              <a:t>,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a:t>
            </a:r>
            <a:r>
              <a:rPr lang="en-US" sz="5600" dirty="0"/>
              <a:t>(</a:t>
            </a:r>
            <a:r>
              <a:rPr lang="en-US" sz="5600" i="1" dirty="0"/>
              <a:t>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a:t>
            </a:r>
            <a:r>
              <a:rPr lang="en-US" sz="5600" dirty="0"/>
              <a:t>(( </a:t>
            </a:r>
            <a:r>
              <a:rPr lang="en-US" sz="5600" i="1" dirty="0"/>
              <a:t>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 </a:t>
            </a:r>
            <a:r>
              <a:rPr lang="en-US" sz="5600" i="1" dirty="0"/>
              <a:t>x</a:t>
            </a:r>
            <a:r>
              <a:rPr lang="en-US" sz="5600" baseline="-25000" dirty="0">
                <a:latin typeface="Cambria Math" pitchFamily="18" charset="0"/>
                <a:ea typeface="Cambria Math" pitchFamily="18" charset="0"/>
              </a:rPr>
              <a:t>3</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a:t>
            </a:r>
            <a:r>
              <a:rPr lang="en-US" sz="5600" dirty="0"/>
              <a:t>( </a:t>
            </a:r>
            <a:r>
              <a:rPr lang="en-US" sz="5600" i="1" dirty="0"/>
              <a:t>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a:t>
            </a:r>
            <a:r>
              <a:rPr lang="en-US" sz="5600" dirty="0"/>
              <a:t>( </a:t>
            </a:r>
            <a:r>
              <a:rPr lang="en-US" sz="5600" i="1" dirty="0"/>
              <a:t>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x</a:t>
            </a:r>
            <a:r>
              <a:rPr lang="en-US" sz="5600" baseline="-25000" dirty="0">
                <a:latin typeface="Cambria Math" pitchFamily="18" charset="0"/>
                <a:ea typeface="Cambria Math" pitchFamily="18" charset="0"/>
              </a:rPr>
              <a:t>3</a:t>
            </a:r>
            <a:r>
              <a:rPr lang="en-US" sz="5600" dirty="0">
                <a:latin typeface="Cambria Math"/>
                <a:ea typeface="Cambria Math"/>
              </a:rPr>
              <a:t> ))</a:t>
            </a:r>
            <a:endParaRPr lang="en-US" sz="5600" dirty="0">
              <a:latin typeface="Cambria Math" pitchFamily="18" charset="0"/>
              <a:ea typeface="Cambria Math" pitchFamily="18" charset="0"/>
            </a:endParaRPr>
          </a:p>
          <a:p>
            <a:pPr lvl="2"/>
            <a:endParaRPr lang="en-US" sz="5600" dirty="0">
              <a:latin typeface="Cambria Math" pitchFamily="18" charset="0"/>
              <a:ea typeface="Cambria Math" pitchFamily="18" charset="0"/>
            </a:endParaRPr>
          </a:p>
          <a:p>
            <a:pPr marL="0" indent="0">
              <a:buNone/>
            </a:pPr>
            <a:r>
              <a:rPr lang="en-US" sz="5600" b="1" dirty="0"/>
              <a:t>Solution</a:t>
            </a:r>
            <a:r>
              <a:rPr lang="en-US" sz="5600" dirty="0"/>
              <a:t>:  Note that however parentheses are inserted in </a:t>
            </a:r>
            <a:r>
              <a:rPr lang="en-US" sz="5600" i="1" dirty="0"/>
              <a:t>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n</a:t>
            </a:r>
            <a:r>
              <a:rPr lang="en-US" sz="5600" dirty="0"/>
              <a:t>, one  “</a:t>
            </a:r>
            <a:r>
              <a:rPr lang="en-US" sz="5600" dirty="0">
                <a:latin typeface="Cambria Math"/>
                <a:ea typeface="Cambria Math"/>
              </a:rPr>
              <a:t>∙” operator remains  outside all parentheses. This final operator appears between two of the </a:t>
            </a:r>
            <a:r>
              <a:rPr lang="en-US" sz="5600" i="1" dirty="0">
                <a:latin typeface="Cambria Math"/>
                <a:ea typeface="Cambria Math"/>
              </a:rPr>
              <a:t>n</a:t>
            </a:r>
            <a:r>
              <a:rPr lang="en-US" sz="5600" dirty="0">
                <a:latin typeface="Cambria Math"/>
                <a:ea typeface="Cambria Math"/>
              </a:rPr>
              <a:t> + 1 numbers, say </a:t>
            </a:r>
            <a:r>
              <a:rPr lang="en-US" sz="5600" i="1" dirty="0" err="1"/>
              <a:t>x</a:t>
            </a:r>
            <a:r>
              <a:rPr lang="en-US" sz="5600" i="1" baseline="-25000" dirty="0" err="1">
                <a:ea typeface="Cambria Math" pitchFamily="18" charset="0"/>
              </a:rPr>
              <a:t>k</a:t>
            </a:r>
            <a:r>
              <a:rPr lang="en-US" sz="5600" dirty="0"/>
              <a:t> and </a:t>
            </a:r>
            <a:r>
              <a:rPr lang="en-US" sz="5600" i="1" dirty="0"/>
              <a:t>x</a:t>
            </a:r>
            <a:r>
              <a:rPr lang="en-US" sz="5600" i="1" baseline="-25000" dirty="0">
                <a:ea typeface="Cambria Math" pitchFamily="18" charset="0"/>
              </a:rPr>
              <a:t>k+</a:t>
            </a:r>
            <a:r>
              <a:rPr lang="en-US" sz="5600" baseline="-25000" dirty="0">
                <a:latin typeface="Cambria Math" pitchFamily="18" charset="0"/>
                <a:ea typeface="Cambria Math" pitchFamily="18" charset="0"/>
              </a:rPr>
              <a:t>1</a:t>
            </a:r>
            <a:r>
              <a:rPr lang="en-US" sz="5600" dirty="0"/>
              <a:t>. Since there are </a:t>
            </a:r>
            <a:r>
              <a:rPr lang="en-US" sz="5600" i="1" dirty="0"/>
              <a:t>C</a:t>
            </a:r>
            <a:r>
              <a:rPr lang="en-US" sz="5600" i="1" baseline="-25000" dirty="0"/>
              <a:t>k</a:t>
            </a:r>
            <a:r>
              <a:rPr lang="en-US" sz="5600" i="1" dirty="0"/>
              <a:t>  </a:t>
            </a:r>
            <a:r>
              <a:rPr lang="en-US" sz="5600" dirty="0"/>
              <a:t>ways  to insert parentheses in the product</a:t>
            </a:r>
            <a:r>
              <a:rPr lang="en-US" sz="5600" i="1" dirty="0"/>
              <a:t> x</a:t>
            </a:r>
            <a:r>
              <a:rPr lang="en-US" sz="5600" baseline="-25000" dirty="0">
                <a:latin typeface="Cambria Math" pitchFamily="18" charset="0"/>
                <a:ea typeface="Cambria Math" pitchFamily="18" charset="0"/>
              </a:rPr>
              <a:t>0</a:t>
            </a:r>
            <a:r>
              <a:rPr lang="en-US" sz="5600" dirty="0"/>
              <a:t> </a:t>
            </a:r>
            <a:r>
              <a:rPr lang="en-US" sz="5600" dirty="0">
                <a:latin typeface="Cambria Math"/>
                <a:ea typeface="Cambria Math"/>
              </a:rPr>
              <a:t>∙</a:t>
            </a:r>
            <a:r>
              <a:rPr lang="en-US" sz="5600" i="1" dirty="0"/>
              <a:t> x</a:t>
            </a:r>
            <a:r>
              <a:rPr lang="en-US" sz="5600" baseline="-25000" dirty="0">
                <a:latin typeface="Cambria Math" pitchFamily="18" charset="0"/>
                <a:ea typeface="Cambria Math" pitchFamily="18" charset="0"/>
              </a:rPr>
              <a:t>1</a:t>
            </a:r>
            <a:r>
              <a:rPr lang="en-US" sz="5600" dirty="0">
                <a:latin typeface="Cambria Math"/>
                <a:ea typeface="Cambria Math"/>
              </a:rPr>
              <a:t> ∙</a:t>
            </a:r>
            <a:r>
              <a:rPr lang="en-US" sz="5600" i="1" dirty="0"/>
              <a:t> x</a:t>
            </a:r>
            <a:r>
              <a:rPr lang="en-US" sz="5600" baseline="-25000" dirty="0">
                <a:latin typeface="Cambria Math" pitchFamily="18" charset="0"/>
                <a:ea typeface="Cambria Math" pitchFamily="18" charset="0"/>
              </a:rPr>
              <a:t>2</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k</a:t>
            </a:r>
            <a:r>
              <a:rPr lang="en-US" sz="5600" dirty="0"/>
              <a:t>  and  </a:t>
            </a:r>
            <a:r>
              <a:rPr lang="en-US" sz="5600" i="1" dirty="0"/>
              <a:t>C</a:t>
            </a:r>
            <a:r>
              <a:rPr lang="en-US" sz="5600" i="1" baseline="-25000" dirty="0"/>
              <a:t>n</a:t>
            </a:r>
            <a:r>
              <a:rPr lang="en-US" sz="5600" i="1" baseline="-25000" dirty="0">
                <a:latin typeface="Cambria Math"/>
                <a:ea typeface="Cambria Math"/>
              </a:rPr>
              <a:t>−k−</a:t>
            </a:r>
            <a:r>
              <a:rPr lang="en-US" sz="5600" baseline="-25000" dirty="0">
                <a:latin typeface="Cambria Math" pitchFamily="18" charset="0"/>
                <a:ea typeface="Cambria Math" pitchFamily="18" charset="0"/>
              </a:rPr>
              <a:t>1</a:t>
            </a:r>
            <a:r>
              <a:rPr lang="en-US" sz="5600" dirty="0">
                <a:latin typeface="Cambria Math" pitchFamily="18" charset="0"/>
                <a:ea typeface="Cambria Math" pitchFamily="18" charset="0"/>
              </a:rPr>
              <a:t> </a:t>
            </a:r>
            <a:r>
              <a:rPr lang="en-US" sz="5600" i="1" dirty="0"/>
              <a:t> </a:t>
            </a:r>
            <a:r>
              <a:rPr lang="en-US" sz="5600" dirty="0"/>
              <a:t>ways  to insert parentheses in the product</a:t>
            </a:r>
            <a:r>
              <a:rPr lang="en-US" sz="5600" i="1" dirty="0"/>
              <a:t> x</a:t>
            </a:r>
            <a:r>
              <a:rPr lang="en-US" sz="5600" i="1" baseline="-25000" dirty="0">
                <a:ea typeface="Cambria Math" pitchFamily="18" charset="0"/>
              </a:rPr>
              <a:t>k</a:t>
            </a:r>
            <a:r>
              <a:rPr lang="en-US" sz="5600" baseline="-25000" dirty="0">
                <a:latin typeface="Cambria Math" pitchFamily="18" charset="0"/>
                <a:ea typeface="Cambria Math" pitchFamily="18" charset="0"/>
              </a:rPr>
              <a:t>+1</a:t>
            </a:r>
            <a:r>
              <a:rPr lang="en-US" sz="5600" dirty="0"/>
              <a:t> </a:t>
            </a:r>
            <a:r>
              <a:rPr lang="en-US" sz="5600" dirty="0">
                <a:latin typeface="Cambria Math"/>
                <a:ea typeface="Cambria Math"/>
              </a:rPr>
              <a:t>∙</a:t>
            </a:r>
            <a:r>
              <a:rPr lang="en-US" sz="5600" i="1" dirty="0"/>
              <a:t> x</a:t>
            </a:r>
            <a:r>
              <a:rPr lang="en-US" sz="5600" i="1" baseline="-25000" dirty="0">
                <a:ea typeface="Cambria Math" pitchFamily="18" charset="0"/>
              </a:rPr>
              <a:t>k</a:t>
            </a:r>
            <a:r>
              <a:rPr lang="en-US" sz="5600" baseline="-25000" dirty="0">
                <a:latin typeface="Cambria Math" pitchFamily="18" charset="0"/>
                <a:ea typeface="Cambria Math" pitchFamily="18" charset="0"/>
              </a:rPr>
              <a:t>+2</a:t>
            </a:r>
            <a:r>
              <a:rPr lang="en-US" sz="5600" dirty="0"/>
              <a:t> </a:t>
            </a:r>
            <a:r>
              <a:rPr lang="en-US" sz="5600" dirty="0">
                <a:latin typeface="Cambria Math"/>
                <a:ea typeface="Cambria Math"/>
              </a:rPr>
              <a:t> ∙ ⋯</a:t>
            </a:r>
            <a:r>
              <a:rPr lang="en-US" sz="5600" i="1" dirty="0"/>
              <a:t> </a:t>
            </a:r>
            <a:r>
              <a:rPr lang="en-US" sz="5600" dirty="0">
                <a:latin typeface="Cambria Math"/>
                <a:ea typeface="Cambria Math"/>
              </a:rPr>
              <a:t>∙ </a:t>
            </a:r>
            <a:r>
              <a:rPr lang="en-US" sz="5600" i="1" dirty="0" err="1"/>
              <a:t>x</a:t>
            </a:r>
            <a:r>
              <a:rPr lang="en-US" sz="5600" i="1" baseline="-25000" dirty="0" err="1">
                <a:ea typeface="Cambria Math" pitchFamily="18" charset="0"/>
              </a:rPr>
              <a:t>n</a:t>
            </a:r>
            <a:r>
              <a:rPr lang="en-US" sz="5600" dirty="0"/>
              <a:t>, we have </a:t>
            </a: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endParaRPr lang="en-US" sz="5600" dirty="0">
              <a:latin typeface="Cambria Math" pitchFamily="18" charset="0"/>
              <a:ea typeface="Cambria Math" pitchFamily="18" charset="0"/>
            </a:endParaRPr>
          </a:p>
          <a:p>
            <a:pPr marL="0" indent="0">
              <a:buNone/>
            </a:pPr>
            <a:r>
              <a:rPr lang="en-US" sz="5600" dirty="0">
                <a:latin typeface="Cambria Math" pitchFamily="18" charset="0"/>
                <a:ea typeface="Cambria Math" pitchFamily="18" charset="0"/>
              </a:rPr>
              <a:t>The initial conditions are </a:t>
            </a:r>
            <a:r>
              <a:rPr lang="en-US" sz="5600" i="1" dirty="0"/>
              <a:t>C</a:t>
            </a:r>
            <a:r>
              <a:rPr lang="en-US" sz="5600" baseline="-25000" dirty="0">
                <a:latin typeface="Cambria Math" pitchFamily="18" charset="0"/>
                <a:ea typeface="Cambria Math" pitchFamily="18" charset="0"/>
              </a:rPr>
              <a:t>0</a:t>
            </a:r>
            <a:r>
              <a:rPr lang="en-US" sz="5600" dirty="0"/>
              <a:t> = </a:t>
            </a:r>
            <a:r>
              <a:rPr lang="en-US" sz="5600" dirty="0">
                <a:latin typeface="Cambria Math" pitchFamily="18" charset="0"/>
                <a:ea typeface="Cambria Math" pitchFamily="18" charset="0"/>
              </a:rPr>
              <a:t>1 and </a:t>
            </a:r>
            <a:r>
              <a:rPr lang="en-US" sz="5600" i="1" dirty="0"/>
              <a:t>C</a:t>
            </a:r>
            <a:r>
              <a:rPr lang="en-US" sz="5600" baseline="-25000" dirty="0">
                <a:latin typeface="Cambria Math" pitchFamily="18" charset="0"/>
                <a:ea typeface="Cambria Math" pitchFamily="18" charset="0"/>
              </a:rPr>
              <a:t>1</a:t>
            </a:r>
            <a:r>
              <a:rPr lang="en-US" sz="5600" dirty="0"/>
              <a:t> = </a:t>
            </a:r>
            <a:r>
              <a:rPr lang="en-US" sz="5600" dirty="0">
                <a:latin typeface="Cambria Math" pitchFamily="18" charset="0"/>
                <a:ea typeface="Cambria Math" pitchFamily="18" charset="0"/>
              </a:rPr>
              <a:t>1.</a:t>
            </a:r>
          </a:p>
          <a:p>
            <a:pPr marL="0" indent="0">
              <a:buNone/>
            </a:pPr>
            <a:endParaRPr lang="en-US" sz="5600" dirty="0">
              <a:latin typeface="Cambria Math" pitchFamily="18" charset="0"/>
              <a:ea typeface="Cambria Math" pitchFamily="18" charset="0"/>
            </a:endParaRPr>
          </a:p>
          <a:p>
            <a:pPr marL="0" indent="0">
              <a:buNone/>
            </a:pPr>
            <a:endParaRPr lang="en-US" sz="4300" dirty="0">
              <a:latin typeface="Cambria Math" pitchFamily="18" charset="0"/>
              <a:ea typeface="Cambria Math" pitchFamily="18" charset="0"/>
            </a:endParaRPr>
          </a:p>
          <a:p>
            <a:pPr>
              <a:buNone/>
            </a:pPr>
            <a:endParaRPr lang="en-US" sz="4300" dirty="0"/>
          </a:p>
          <a:p>
            <a:pPr lvl="1"/>
            <a:endParaRPr lang="en-US" dirty="0">
              <a:latin typeface="Cambria Math" pitchFamily="18" charset="0"/>
              <a:ea typeface="Cambria Math" pitchFamily="18" charset="0"/>
            </a:endParaRPr>
          </a:p>
          <a:p>
            <a:pPr lvl="2">
              <a:buNone/>
            </a:pPr>
            <a:r>
              <a:rPr lang="en-US" dirty="0">
                <a:latin typeface="Cambria Math" pitchFamily="18" charset="0"/>
                <a:ea typeface="Cambria Math" pitchFamily="18" charset="0"/>
              </a:rPr>
              <a:t>      </a:t>
            </a:r>
          </a:p>
          <a:p>
            <a:pPr>
              <a:buNone/>
            </a:pPr>
            <a:endParaRPr lang="en-US" dirty="0"/>
          </a:p>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pic>
        <p:nvPicPr>
          <p:cNvPr id="7" name="Picture 6" descr="addin_tmp.png"/>
          <p:cNvPicPr>
            <a:picLocks noChangeAspect="1"/>
          </p:cNvPicPr>
          <p:nvPr>
            <p:custDataLst>
              <p:tags r:id="rId1"/>
            </p:custDataLst>
          </p:nvPr>
        </p:nvPicPr>
        <p:blipFill>
          <a:blip r:embed="rId4" cstate="print"/>
          <a:stretch>
            <a:fillRect/>
          </a:stretch>
        </p:blipFill>
        <p:spPr>
          <a:xfrm>
            <a:off x="1676400" y="4191000"/>
            <a:ext cx="4233386" cy="16573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981200" y="4419600"/>
            <a:ext cx="1353026" cy="558641"/>
          </a:xfrm>
          <a:prstGeom prst="rect">
            <a:avLst/>
          </a:prstGeom>
        </p:spPr>
      </p:pic>
      <p:sp>
        <p:nvSpPr>
          <p:cNvPr id="10" name="TextBox 9"/>
          <p:cNvSpPr txBox="1"/>
          <p:nvPr/>
        </p:nvSpPr>
        <p:spPr>
          <a:xfrm>
            <a:off x="1752600" y="5257800"/>
            <a:ext cx="5943600" cy="923330"/>
          </a:xfrm>
          <a:prstGeom prst="rect">
            <a:avLst/>
          </a:prstGeom>
          <a:noFill/>
          <a:ln>
            <a:solidFill>
              <a:srgbClr val="0070C0"/>
            </a:solidFill>
          </a:ln>
        </p:spPr>
        <p:txBody>
          <a:bodyPr wrap="square" rtlCol="0">
            <a:spAutoFit/>
          </a:bodyPr>
          <a:lstStyle/>
          <a:p>
            <a:r>
              <a:rPr lang="en-US" dirty="0"/>
              <a:t>The sequence {</a:t>
            </a:r>
            <a:r>
              <a:rPr lang="en-US" i="1" dirty="0" err="1"/>
              <a:t>C</a:t>
            </a:r>
            <a:r>
              <a:rPr lang="en-US" i="1" baseline="-25000" dirty="0" err="1"/>
              <a:t>n</a:t>
            </a:r>
            <a:r>
              <a:rPr lang="en-US" i="1" baseline="-25000" dirty="0"/>
              <a:t> </a:t>
            </a:r>
            <a:r>
              <a:rPr lang="en-US" dirty="0"/>
              <a:t>} is the sequence of </a:t>
            </a:r>
            <a:r>
              <a:rPr lang="en-US" b="1" dirty="0"/>
              <a:t>Catalan Numbers</a:t>
            </a:r>
            <a:r>
              <a:rPr lang="en-US" dirty="0"/>
              <a:t>. This recurrence  relation can be solved using the method of generating functions; see Exercise </a:t>
            </a:r>
            <a:r>
              <a:rPr lang="en-US" dirty="0">
                <a:latin typeface="Cambria Math" pitchFamily="18" charset="0"/>
                <a:ea typeface="Cambria Math" pitchFamily="18" charset="0"/>
              </a:rPr>
              <a:t>41</a:t>
            </a:r>
            <a:r>
              <a:rPr lang="en-US" dirty="0"/>
              <a:t> in Section </a:t>
            </a:r>
            <a:r>
              <a:rPr lang="en-US" dirty="0">
                <a:latin typeface="Cambria Math" pitchFamily="18" charset="0"/>
                <a:ea typeface="Cambria Math" pitchFamily="18" charset="0"/>
              </a:rPr>
              <a:t>8.4</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Resolución de relaciones de recurrencia lineales </a:t>
            </a:r>
            <a:endParaRPr lang="en-US" dirty="0"/>
          </a:p>
        </p:txBody>
      </p:sp>
      <p:sp>
        <p:nvSpPr>
          <p:cNvPr id="3" name="Subtitle 2"/>
          <p:cNvSpPr>
            <a:spLocks noGrp="1"/>
          </p:cNvSpPr>
          <p:nvPr>
            <p:ph type="subTitle" idx="1"/>
          </p:nvPr>
        </p:nvSpPr>
        <p:spPr/>
        <p:txBody>
          <a:bodyPr/>
          <a:lstStyle/>
          <a:p>
            <a:r>
              <a:rPr lang="en-US" dirty="0"/>
              <a:t>Sec</a:t>
            </a:r>
            <a:r>
              <a:rPr lang="es-ES" dirty="0" err="1"/>
              <a:t>ció</a:t>
            </a:r>
            <a:r>
              <a:rPr lang="en-US" dirty="0"/>
              <a:t>n </a:t>
            </a:r>
            <a:r>
              <a:rPr lang="en-US" dirty="0">
                <a:latin typeface="Cambria Math" pitchFamily="18" charset="0"/>
                <a:ea typeface="Cambria Math" pitchFamily="18" charset="0"/>
              </a:rPr>
              <a:t>8.2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Relaciones de recurrencia lineales </a:t>
            </a:r>
            <a:endParaRPr lang="en-US" dirty="0"/>
          </a:p>
        </p:txBody>
      </p:sp>
      <p:sp>
        <p:nvSpPr>
          <p:cNvPr id="3" name="Content Placeholder 2"/>
          <p:cNvSpPr>
            <a:spLocks noGrp="1"/>
          </p:cNvSpPr>
          <p:nvPr>
            <p:ph idx="1"/>
          </p:nvPr>
        </p:nvSpPr>
        <p:spPr/>
        <p:txBody>
          <a:bodyPr/>
          <a:lstStyle/>
          <a:p>
            <a:pPr>
              <a:buNone/>
            </a:pPr>
            <a:r>
              <a:rPr lang="en-US" b="1" dirty="0"/>
              <a:t>   </a:t>
            </a:r>
            <a:r>
              <a:rPr lang="es-ES" sz="2000" b="1" dirty="0"/>
              <a:t>Definición </a:t>
            </a:r>
            <a:r>
              <a:rPr lang="en-US" sz="2000" b="1" dirty="0"/>
              <a:t>: </a:t>
            </a:r>
            <a:r>
              <a:rPr lang="es-ES" sz="2000" dirty="0"/>
              <a:t>Una relación de recurrencia lineal homogénea de grado k con coeficientes constantes es una relación de recurrencia de la forma </a:t>
            </a:r>
          </a:p>
          <a:p>
            <a:pPr>
              <a:buNone/>
            </a:pPr>
            <a:r>
              <a:rPr lang="en-US" sz="2000" i="1" dirty="0"/>
              <a:t>a</a:t>
            </a:r>
            <a:r>
              <a:rPr lang="en-US" sz="2000" i="1" baseline="-25000" dirty="0"/>
              <a:t>n</a:t>
            </a:r>
            <a:r>
              <a:rPr lang="en-US" sz="2000" i="1" dirty="0"/>
              <a:t> = c</a:t>
            </a:r>
            <a:r>
              <a:rPr lang="en-US" sz="2000" baseline="-25000" dirty="0">
                <a:latin typeface="Cambria Math" pitchFamily="18" charset="0"/>
                <a:ea typeface="Cambria Math" pitchFamily="18" charset="0"/>
              </a:rPr>
              <a:t>1</a:t>
            </a:r>
            <a:r>
              <a:rPr lang="en-US" sz="2000" i="1" dirty="0"/>
              <a:t>a</a:t>
            </a:r>
            <a:r>
              <a:rPr lang="en-US" sz="2000" i="1" baseline="-25000" dirty="0"/>
              <a:t>n</a:t>
            </a:r>
            <a:r>
              <a:rPr lang="en-US" sz="2000" i="1" baseline="-25000" dirty="0">
                <a:latin typeface="Cambria Math"/>
                <a:ea typeface="Cambria Math"/>
              </a:rPr>
              <a:t>−</a:t>
            </a:r>
            <a:r>
              <a:rPr lang="en-US" sz="2000" baseline="-25000" dirty="0">
                <a:latin typeface="Cambria Math" pitchFamily="18" charset="0"/>
                <a:ea typeface="Cambria Math" pitchFamily="18" charset="0"/>
              </a:rPr>
              <a:t>1</a:t>
            </a:r>
            <a:r>
              <a:rPr lang="en-US" sz="2000" i="1" baseline="-25000" dirty="0"/>
              <a:t> </a:t>
            </a:r>
            <a:r>
              <a:rPr lang="en-US" sz="2000" i="1" dirty="0"/>
              <a:t>+ c</a:t>
            </a:r>
            <a:r>
              <a:rPr lang="en-US" sz="2000" baseline="-25000" dirty="0">
                <a:latin typeface="Cambria Math" pitchFamily="18" charset="0"/>
                <a:ea typeface="Cambria Math" pitchFamily="18" charset="0"/>
              </a:rPr>
              <a:t>2</a:t>
            </a:r>
            <a:r>
              <a:rPr lang="en-US" sz="2000" i="1" dirty="0"/>
              <a:t>a</a:t>
            </a:r>
            <a:r>
              <a:rPr lang="en-US" sz="2000" i="1" baseline="-25000" dirty="0"/>
              <a:t>n</a:t>
            </a:r>
            <a:r>
              <a:rPr lang="en-US" sz="2000" i="1" baseline="-25000" dirty="0">
                <a:latin typeface="Cambria Math"/>
                <a:ea typeface="Cambria Math"/>
              </a:rPr>
              <a:t>−</a:t>
            </a:r>
            <a:r>
              <a:rPr lang="en-US" sz="2000" baseline="-25000" dirty="0">
                <a:latin typeface="Cambria Math" pitchFamily="18" charset="0"/>
                <a:ea typeface="Cambria Math" pitchFamily="18" charset="0"/>
              </a:rPr>
              <a:t>2</a:t>
            </a:r>
            <a:r>
              <a:rPr lang="en-US" sz="2000" i="1" dirty="0"/>
              <a:t> + ….. + c</a:t>
            </a:r>
            <a:r>
              <a:rPr lang="en-US" sz="2000" i="1" baseline="-25000" dirty="0"/>
              <a:t>k</a:t>
            </a:r>
            <a:r>
              <a:rPr lang="en-US" sz="2000" i="1" dirty="0"/>
              <a:t> a</a:t>
            </a:r>
            <a:r>
              <a:rPr lang="en-US" sz="2000" i="1" baseline="-25000" dirty="0"/>
              <a:t>n</a:t>
            </a:r>
            <a:r>
              <a:rPr lang="en-US" sz="2000" i="1" baseline="-25000" dirty="0">
                <a:latin typeface="Cambria Math"/>
                <a:ea typeface="Cambria Math"/>
              </a:rPr>
              <a:t>−</a:t>
            </a:r>
            <a:r>
              <a:rPr lang="en-US" sz="2000" i="1" baseline="-25000" dirty="0"/>
              <a:t>k ,</a:t>
            </a:r>
            <a:r>
              <a:rPr lang="en-US" sz="2000" b="1" dirty="0"/>
              <a:t> </a:t>
            </a:r>
            <a:r>
              <a:rPr lang="es-ES" sz="2000" dirty="0"/>
              <a:t>con</a:t>
            </a:r>
            <a:r>
              <a:rPr lang="es-ES" sz="2000" b="1" dirty="0"/>
              <a:t> </a:t>
            </a:r>
            <a:r>
              <a:rPr lang="en-US" sz="2000" i="1" dirty="0"/>
              <a:t>c</a:t>
            </a:r>
            <a:r>
              <a:rPr lang="en-US" sz="2000" baseline="-25000" dirty="0">
                <a:latin typeface="Cambria Math" pitchFamily="18" charset="0"/>
                <a:ea typeface="Cambria Math" pitchFamily="18" charset="0"/>
              </a:rPr>
              <a:t>1</a:t>
            </a:r>
            <a:r>
              <a:rPr lang="en-US" sz="2000" i="1" dirty="0"/>
              <a:t>, c</a:t>
            </a:r>
            <a:r>
              <a:rPr lang="en-US" sz="2000" baseline="-25000" dirty="0">
                <a:latin typeface="Cambria Math" pitchFamily="18" charset="0"/>
                <a:ea typeface="Cambria Math" pitchFamily="18" charset="0"/>
              </a:rPr>
              <a:t>2</a:t>
            </a:r>
            <a:r>
              <a:rPr lang="en-US" sz="2000" i="1" dirty="0"/>
              <a:t>, ….,c</a:t>
            </a:r>
            <a:r>
              <a:rPr lang="en-US" sz="2000" i="1" baseline="-25000" dirty="0"/>
              <a:t>k</a:t>
            </a:r>
            <a:r>
              <a:rPr lang="en-US" sz="2000" i="1" dirty="0"/>
              <a:t> </a:t>
            </a:r>
            <a:r>
              <a:rPr lang="en-US" sz="2000" i="1" dirty="0" err="1"/>
              <a:t>números</a:t>
            </a:r>
            <a:r>
              <a:rPr lang="en-US" sz="2000" dirty="0"/>
              <a:t> </a:t>
            </a:r>
            <a:r>
              <a:rPr lang="en-US" sz="2000" dirty="0" err="1"/>
              <a:t>reales</a:t>
            </a:r>
            <a:r>
              <a:rPr lang="en-US" sz="2000" dirty="0"/>
              <a:t> y </a:t>
            </a:r>
            <a:r>
              <a:rPr lang="en-US" sz="2000" i="1" dirty="0"/>
              <a:t>c</a:t>
            </a:r>
            <a:r>
              <a:rPr lang="en-US" sz="2000" i="1" baseline="-25000" dirty="0"/>
              <a:t>k</a:t>
            </a:r>
            <a:r>
              <a:rPr lang="en-US" sz="2000" i="1" dirty="0"/>
              <a:t> </a:t>
            </a:r>
            <a:r>
              <a:rPr lang="en-US" sz="2000" dirty="0">
                <a:latin typeface="Cambria Math"/>
                <a:ea typeface="Cambria Math"/>
              </a:rPr>
              <a:t>≠ </a:t>
            </a:r>
            <a:r>
              <a:rPr lang="en-US" sz="2000" dirty="0">
                <a:latin typeface="Cambria Math" pitchFamily="18" charset="0"/>
                <a:ea typeface="Cambria Math" pitchFamily="18" charset="0"/>
              </a:rPr>
              <a:t>0 </a:t>
            </a:r>
          </a:p>
        </p:txBody>
      </p:sp>
      <p:sp>
        <p:nvSpPr>
          <p:cNvPr id="4" name="TextBox 3"/>
          <p:cNvSpPr txBox="1"/>
          <p:nvPr/>
        </p:nvSpPr>
        <p:spPr>
          <a:xfrm>
            <a:off x="457200" y="3352800"/>
            <a:ext cx="8305800" cy="338554"/>
          </a:xfrm>
          <a:prstGeom prst="rect">
            <a:avLst/>
          </a:prstGeom>
          <a:noFill/>
          <a:ln>
            <a:solidFill>
              <a:schemeClr val="accent1"/>
            </a:solidFill>
          </a:ln>
        </p:spPr>
        <p:txBody>
          <a:bodyPr wrap="square" rtlCol="0">
            <a:spAutoFit/>
          </a:bodyPr>
          <a:lstStyle/>
          <a:p>
            <a:pPr>
              <a:buFont typeface="Arial" pitchFamily="34" charset="0"/>
              <a:buChar char="•"/>
            </a:pPr>
            <a:r>
              <a:rPr lang="en-US" sz="1600" i="1" dirty="0"/>
              <a:t>El </a:t>
            </a:r>
            <a:r>
              <a:rPr lang="en-US" sz="1600" i="1" dirty="0" err="1"/>
              <a:t>grado</a:t>
            </a:r>
            <a:r>
              <a:rPr lang="en-US" sz="1600" i="1" dirty="0"/>
              <a:t> es k  </a:t>
            </a:r>
            <a:r>
              <a:rPr lang="en-US" sz="1600" i="1" dirty="0" err="1"/>
              <a:t>porque</a:t>
            </a:r>
            <a:r>
              <a:rPr lang="en-US" sz="1600" dirty="0"/>
              <a:t>  </a:t>
            </a:r>
            <a:r>
              <a:rPr lang="en-US" sz="1600" i="1" dirty="0"/>
              <a:t>a</a:t>
            </a:r>
            <a:r>
              <a:rPr lang="en-US" sz="1600" i="1" baseline="-25000" dirty="0"/>
              <a:t>n</a:t>
            </a:r>
            <a:r>
              <a:rPr lang="en-US" sz="1600" i="1" dirty="0"/>
              <a:t> se </a:t>
            </a:r>
            <a:r>
              <a:rPr lang="en-US" sz="1600" i="1" dirty="0" err="1"/>
              <a:t>expresa</a:t>
            </a:r>
            <a:r>
              <a:rPr lang="en-US" sz="1600" i="1" dirty="0"/>
              <a:t> en</a:t>
            </a:r>
            <a:r>
              <a:rPr lang="en-US" sz="1600" dirty="0"/>
              <a:t> </a:t>
            </a:r>
            <a:r>
              <a:rPr lang="en-US" sz="1600" dirty="0" err="1"/>
              <a:t>términos</a:t>
            </a:r>
            <a:r>
              <a:rPr lang="en-US" sz="1600" dirty="0"/>
              <a:t> de los </a:t>
            </a:r>
            <a:r>
              <a:rPr lang="en-US" sz="1600" i="1" dirty="0"/>
              <a:t>k</a:t>
            </a:r>
            <a:r>
              <a:rPr lang="en-US" sz="1600" dirty="0"/>
              <a:t> </a:t>
            </a:r>
            <a:r>
              <a:rPr lang="en-US" sz="1600" dirty="0" err="1"/>
              <a:t>términos</a:t>
            </a:r>
            <a:r>
              <a:rPr lang="en-US" sz="1600" dirty="0"/>
              <a:t> precedents en la </a:t>
            </a:r>
            <a:r>
              <a:rPr lang="en-US" sz="1600" dirty="0" err="1"/>
              <a:t>sucesión</a:t>
            </a:r>
            <a:r>
              <a:rPr lang="en-US" sz="1600" dirty="0"/>
              <a:t>. </a:t>
            </a:r>
            <a:endParaRPr lang="en-US" sz="1600" i="1" dirty="0"/>
          </a:p>
        </p:txBody>
      </p:sp>
      <p:sp>
        <p:nvSpPr>
          <p:cNvPr id="5" name="TextBox 4"/>
          <p:cNvSpPr txBox="1"/>
          <p:nvPr/>
        </p:nvSpPr>
        <p:spPr>
          <a:xfrm>
            <a:off x="609600" y="4572000"/>
            <a:ext cx="8382000" cy="830997"/>
          </a:xfrm>
          <a:prstGeom prst="rect">
            <a:avLst/>
          </a:prstGeom>
          <a:noFill/>
          <a:ln>
            <a:solidFill>
              <a:schemeClr val="accent1"/>
            </a:solidFill>
          </a:ln>
        </p:spPr>
        <p:txBody>
          <a:bodyPr wrap="square" rtlCol="0">
            <a:spAutoFit/>
          </a:bodyPr>
          <a:lstStyle/>
          <a:p>
            <a:r>
              <a:rPr lang="es-ES" sz="1600" i="1" dirty="0"/>
              <a:t>Por inducción, una sucesión que satisface tal relación de recurrencia está determinada únicamente por la relación de recurrencia y las k condiciones iniciales</a:t>
            </a:r>
          </a:p>
          <a:p>
            <a:r>
              <a:rPr lang="es-ES" sz="1600" i="1" dirty="0"/>
              <a:t> </a:t>
            </a:r>
            <a:r>
              <a:rPr lang="en-US" sz="1600" i="1" dirty="0"/>
              <a:t>a</a:t>
            </a:r>
            <a:r>
              <a:rPr lang="en-US" sz="1600" baseline="-25000" dirty="0">
                <a:latin typeface="Cambria Math" pitchFamily="18" charset="0"/>
                <a:ea typeface="Cambria Math" pitchFamily="18" charset="0"/>
              </a:rPr>
              <a:t>0</a:t>
            </a:r>
            <a:r>
              <a:rPr lang="en-US" sz="1600" baseline="-25000" dirty="0"/>
              <a:t> </a:t>
            </a:r>
            <a:r>
              <a:rPr lang="en-US" sz="1600" dirty="0"/>
              <a:t> = </a:t>
            </a:r>
            <a:r>
              <a:rPr lang="en-US" sz="1600" i="1" dirty="0"/>
              <a:t>C</a:t>
            </a:r>
            <a:r>
              <a:rPr lang="en-US" sz="1600" baseline="-25000" dirty="0">
                <a:latin typeface="Cambria Math" pitchFamily="18" charset="0"/>
                <a:ea typeface="Cambria Math" pitchFamily="18" charset="0"/>
              </a:rPr>
              <a:t>1</a:t>
            </a:r>
            <a:r>
              <a:rPr lang="en-US" sz="1600" dirty="0"/>
              <a:t>, </a:t>
            </a:r>
            <a:r>
              <a:rPr lang="en-US" sz="1600" i="1" dirty="0"/>
              <a:t>a</a:t>
            </a:r>
            <a:r>
              <a:rPr lang="en-US" sz="1600" baseline="-25000" dirty="0">
                <a:latin typeface="Cambria Math" pitchFamily="18" charset="0"/>
                <a:ea typeface="Cambria Math" pitchFamily="18" charset="0"/>
              </a:rPr>
              <a:t>0</a:t>
            </a:r>
            <a:r>
              <a:rPr lang="en-US" sz="1600" baseline="-25000" dirty="0"/>
              <a:t> </a:t>
            </a:r>
            <a:r>
              <a:rPr lang="en-US" sz="1600" dirty="0"/>
              <a:t> = </a:t>
            </a:r>
            <a:r>
              <a:rPr lang="en-US" sz="1600" i="1" dirty="0"/>
              <a:t>C</a:t>
            </a:r>
            <a:r>
              <a:rPr lang="en-US" sz="1600" baseline="-25000" dirty="0">
                <a:latin typeface="Cambria Math" pitchFamily="18" charset="0"/>
                <a:ea typeface="Cambria Math" pitchFamily="18" charset="0"/>
              </a:rPr>
              <a:t>1</a:t>
            </a:r>
            <a:r>
              <a:rPr lang="en-US" sz="1600" dirty="0"/>
              <a:t> ,</a:t>
            </a:r>
            <a:r>
              <a:rPr lang="en-US" sz="1600" dirty="0">
                <a:latin typeface="Cambria Math"/>
                <a:ea typeface="Cambria Math"/>
              </a:rPr>
              <a:t>…</a:t>
            </a:r>
            <a:r>
              <a:rPr lang="en-US" sz="1600" dirty="0"/>
              <a:t> , </a:t>
            </a:r>
            <a:r>
              <a:rPr lang="en-US" sz="1600" i="1" dirty="0"/>
              <a:t>a</a:t>
            </a:r>
            <a:r>
              <a:rPr lang="en-US" sz="1600" i="1" baseline="-25000" dirty="0">
                <a:ea typeface="Cambria Math" pitchFamily="18" charset="0"/>
              </a:rPr>
              <a:t>k</a:t>
            </a:r>
            <a:r>
              <a:rPr lang="en-US" sz="1600" baseline="-25000" dirty="0">
                <a:latin typeface="Cambria Math"/>
                <a:ea typeface="Cambria Math"/>
              </a:rPr>
              <a:t>−1</a:t>
            </a:r>
            <a:r>
              <a:rPr lang="en-US" sz="1600" baseline="-25000" dirty="0"/>
              <a:t> </a:t>
            </a:r>
            <a:r>
              <a:rPr lang="en-US" sz="1600" dirty="0"/>
              <a:t> = </a:t>
            </a:r>
            <a:r>
              <a:rPr lang="en-US" sz="1600" i="1" dirty="0"/>
              <a:t>C</a:t>
            </a:r>
            <a:r>
              <a:rPr lang="en-US" sz="1600" i="1" baseline="-25000" dirty="0">
                <a:ea typeface="Cambria Math" pitchFamily="18" charset="0"/>
              </a:rPr>
              <a:t>k</a:t>
            </a:r>
            <a:r>
              <a:rPr lang="en-US" sz="1600" baseline="-25000" dirty="0">
                <a:latin typeface="Cambria Math"/>
                <a:ea typeface="Cambria Math"/>
              </a:rPr>
              <a:t>−1</a:t>
            </a:r>
            <a:r>
              <a:rPr lang="en-US" sz="16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Ejemplos de relaciones de recurrencia lineales homogéneas </a:t>
            </a:r>
            <a:endParaRPr lang="en-US" dirty="0"/>
          </a:p>
        </p:txBody>
      </p:sp>
      <p:sp>
        <p:nvSpPr>
          <p:cNvPr id="3" name="Content Placeholder 2"/>
          <p:cNvSpPr>
            <a:spLocks noGrp="1"/>
          </p:cNvSpPr>
          <p:nvPr>
            <p:ph idx="1"/>
          </p:nvPr>
        </p:nvSpPr>
        <p:spPr/>
        <p:txBody>
          <a:bodyPr/>
          <a:lstStyle/>
          <a:p>
            <a:r>
              <a:rPr lang="en-US" i="1" dirty="0" err="1"/>
              <a:t>P</a:t>
            </a:r>
            <a:r>
              <a:rPr lang="en-US" i="1" baseline="-25000" dirty="0" err="1"/>
              <a:t>n</a:t>
            </a:r>
            <a:r>
              <a:rPr lang="en-US" i="1" dirty="0"/>
              <a:t> = </a:t>
            </a:r>
            <a:r>
              <a:rPr lang="en-US" dirty="0">
                <a:latin typeface="Cambria Math" pitchFamily="18" charset="0"/>
                <a:ea typeface="Cambria Math" pitchFamily="18" charset="0"/>
              </a:rPr>
              <a:t>(1.11)</a:t>
            </a:r>
            <a:r>
              <a:rPr lang="en-US" i="1" dirty="0"/>
              <a:t>P</a:t>
            </a:r>
            <a:r>
              <a:rPr lang="en-US" i="1" baseline="-25000" dirty="0"/>
              <a:t>n-1 </a:t>
            </a:r>
            <a:r>
              <a:rPr lang="es-ES" i="1" dirty="0"/>
              <a:t>es una relación de recurrencia homogénea lineal de grado 1 </a:t>
            </a:r>
            <a:endParaRPr lang="en-US" dirty="0">
              <a:solidFill>
                <a:srgbClr val="FF0000"/>
              </a:solidFill>
            </a:endParaRPr>
          </a:p>
          <a:p>
            <a:r>
              <a:rPr lang="en-US" dirty="0"/>
              <a:t> </a:t>
            </a:r>
            <a:r>
              <a:rPr lang="en-US" i="1" dirty="0"/>
              <a:t>f</a:t>
            </a:r>
            <a:r>
              <a:rPr lang="en-US" i="1" baseline="-25000" dirty="0"/>
              <a:t>n</a:t>
            </a:r>
            <a:r>
              <a:rPr lang="en-US" i="1" dirty="0"/>
              <a:t> = f</a:t>
            </a:r>
            <a:r>
              <a:rPr lang="en-US" i="1" baseline="-25000" dirty="0"/>
              <a:t>n-1 </a:t>
            </a:r>
            <a:r>
              <a:rPr lang="en-US" i="1" dirty="0"/>
              <a:t> + f</a:t>
            </a:r>
            <a:r>
              <a:rPr lang="en-US" i="1" baseline="-25000" dirty="0"/>
              <a:t>n-2 </a:t>
            </a:r>
            <a:r>
              <a:rPr lang="es-ES" i="1" dirty="0"/>
              <a:t>es una relación de recurrencia homogénea lineal de grado 2</a:t>
            </a:r>
            <a:endParaRPr lang="en-US" i="1" baseline="-25000" dirty="0">
              <a:solidFill>
                <a:srgbClr val="FF0000"/>
              </a:solidFill>
            </a:endParaRPr>
          </a:p>
          <a:p>
            <a:r>
              <a:rPr lang="en-US" i="1" dirty="0"/>
              <a:t>                     </a:t>
            </a:r>
            <a:r>
              <a:rPr lang="en-US" i="1" baseline="-25000" dirty="0"/>
              <a:t>                    </a:t>
            </a:r>
            <a:r>
              <a:rPr lang="en-US" dirty="0">
                <a:solidFill>
                  <a:srgbClr val="FF0000"/>
                </a:solidFill>
              </a:rPr>
              <a:t>no es lineal (</a:t>
            </a:r>
            <a:r>
              <a:rPr lang="en-US" dirty="0" err="1">
                <a:solidFill>
                  <a:srgbClr val="FF0000"/>
                </a:solidFill>
              </a:rPr>
              <a:t>aparece</a:t>
            </a:r>
            <a:r>
              <a:rPr lang="en-US" dirty="0">
                <a:solidFill>
                  <a:srgbClr val="FF0000"/>
                </a:solidFill>
              </a:rPr>
              <a:t> el </a:t>
            </a:r>
            <a:r>
              <a:rPr lang="en-US" dirty="0" err="1">
                <a:solidFill>
                  <a:srgbClr val="FF0000"/>
                </a:solidFill>
              </a:rPr>
              <a:t>cuadrado</a:t>
            </a:r>
            <a:r>
              <a:rPr lang="en-US" dirty="0">
                <a:solidFill>
                  <a:srgbClr val="FF0000"/>
                </a:solidFill>
              </a:rPr>
              <a:t>)</a:t>
            </a:r>
            <a:endParaRPr lang="en-US" i="1" baseline="-25000" dirty="0">
              <a:solidFill>
                <a:srgbClr val="FF0000"/>
              </a:solidFill>
            </a:endParaRPr>
          </a:p>
          <a:p>
            <a:r>
              <a:rPr lang="en-US" i="1" dirty="0" err="1"/>
              <a:t>H</a:t>
            </a:r>
            <a:r>
              <a:rPr lang="en-US" i="1" baseline="-25000" dirty="0" err="1"/>
              <a:t>n</a:t>
            </a:r>
            <a:r>
              <a:rPr lang="en-US" i="1" dirty="0"/>
              <a:t> = </a:t>
            </a:r>
            <a:r>
              <a:rPr lang="en-US" dirty="0">
                <a:latin typeface="Cambria Math" pitchFamily="18" charset="0"/>
                <a:ea typeface="Cambria Math" pitchFamily="18" charset="0"/>
              </a:rPr>
              <a:t>2</a:t>
            </a:r>
            <a:r>
              <a:rPr lang="en-US" i="1" dirty="0"/>
              <a:t>H</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a:t>
            </a:r>
            <a:r>
              <a:rPr lang="en-US" i="1" dirty="0">
                <a:highlight>
                  <a:srgbClr val="FFFF00"/>
                </a:highlight>
              </a:rPr>
              <a:t>+ </a:t>
            </a:r>
            <a:r>
              <a:rPr lang="en-US" dirty="0">
                <a:highlight>
                  <a:srgbClr val="FFFF00"/>
                </a:highlight>
                <a:latin typeface="Cambria Math" pitchFamily="18" charset="0"/>
                <a:ea typeface="Cambria Math" pitchFamily="18" charset="0"/>
              </a:rPr>
              <a:t>1</a:t>
            </a:r>
            <a:r>
              <a:rPr lang="en-US" i="1" dirty="0"/>
              <a:t>   </a:t>
            </a:r>
            <a:r>
              <a:rPr lang="en-US" dirty="0">
                <a:solidFill>
                  <a:srgbClr val="FF0000"/>
                </a:solidFill>
              </a:rPr>
              <a:t>no es </a:t>
            </a:r>
            <a:r>
              <a:rPr lang="en-US" dirty="0" err="1">
                <a:solidFill>
                  <a:srgbClr val="FF0000"/>
                </a:solidFill>
              </a:rPr>
              <a:t>homogénea</a:t>
            </a:r>
            <a:endParaRPr lang="en-US" i="1" dirty="0">
              <a:solidFill>
                <a:srgbClr val="FF0000"/>
              </a:solidFill>
            </a:endParaRPr>
          </a:p>
          <a:p>
            <a:r>
              <a:rPr lang="en-US" i="1" dirty="0"/>
              <a:t>B</a:t>
            </a:r>
            <a:r>
              <a:rPr lang="en-US" i="1" baseline="-25000" dirty="0"/>
              <a:t>n</a:t>
            </a:r>
            <a:r>
              <a:rPr lang="en-US" i="1" dirty="0"/>
              <a:t> = </a:t>
            </a:r>
            <a:r>
              <a:rPr lang="en-US" i="1" dirty="0">
                <a:highlight>
                  <a:srgbClr val="FFFF00"/>
                </a:highlight>
              </a:rPr>
              <a:t>n</a:t>
            </a:r>
            <a:r>
              <a:rPr lang="en-US" i="1" dirty="0"/>
              <a:t>B</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 </a:t>
            </a:r>
            <a:r>
              <a:rPr lang="en-US" i="1" baseline="-25000" dirty="0"/>
              <a:t> </a:t>
            </a:r>
            <a:r>
              <a:rPr lang="en-US" dirty="0" err="1">
                <a:solidFill>
                  <a:srgbClr val="FF0000"/>
                </a:solidFill>
              </a:rPr>
              <a:t>coeficientes</a:t>
            </a:r>
            <a:r>
              <a:rPr lang="en-US" dirty="0">
                <a:solidFill>
                  <a:srgbClr val="FF0000"/>
                </a:solidFill>
              </a:rPr>
              <a:t>  no </a:t>
            </a:r>
            <a:r>
              <a:rPr lang="en-US" dirty="0" err="1">
                <a:solidFill>
                  <a:srgbClr val="FF0000"/>
                </a:solidFill>
              </a:rPr>
              <a:t>constantes</a:t>
            </a:r>
            <a:r>
              <a:rPr lang="en-US" dirty="0">
                <a:solidFill>
                  <a:srgbClr val="FF0000"/>
                </a:solidFill>
              </a:rPr>
              <a:t> </a:t>
            </a:r>
            <a:endParaRPr lang="en-US" i="1" baseline="-25000" dirty="0">
              <a:solidFill>
                <a:srgbClr val="FF0000"/>
              </a:solidFil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838200" y="3784759"/>
            <a:ext cx="2433638" cy="3452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B5C9F-0E77-48CE-95FD-927BB851DB02}"/>
              </a:ext>
            </a:extLst>
          </p:cNvPr>
          <p:cNvSpPr>
            <a:spLocks noGrp="1"/>
          </p:cNvSpPr>
          <p:nvPr>
            <p:ph type="title"/>
          </p:nvPr>
        </p:nvSpPr>
        <p:spPr/>
        <p:txBody>
          <a:bodyPr/>
          <a:lstStyle/>
          <a:p>
            <a:r>
              <a:rPr lang="es-ES" dirty="0"/>
              <a:t>Solución</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5783EAA0-AC2C-4FA7-A633-A32D63059F57}"/>
                  </a:ext>
                </a:extLst>
              </p:cNvPr>
              <p:cNvSpPr>
                <a:spLocks noGrp="1"/>
              </p:cNvSpPr>
              <p:nvPr>
                <p:ph idx="1"/>
              </p:nvPr>
            </p:nvSpPr>
            <p:spPr/>
            <p:txBody>
              <a:bodyPr>
                <a:normAutofit fontScale="85000" lnSpcReduction="20000"/>
              </a:bodyPr>
              <a:lstStyle/>
              <a:p>
                <a:r>
                  <a:rPr lang="es-ES" dirty="0"/>
                  <a:t>Supongamos que queremos resolver </a:t>
                </a:r>
              </a:p>
              <a:p>
                <a:r>
                  <a:rPr lang="en-US" sz="2400" i="1" dirty="0"/>
                  <a:t>a</a:t>
                </a:r>
                <a:r>
                  <a:rPr lang="en-US" sz="2400" i="1" baseline="-25000" dirty="0"/>
                  <a:t>n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+ 6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 es </a:t>
                </a:r>
                <a:r>
                  <a:rPr lang="en-US" sz="2400" baseline="-25000" dirty="0" err="1">
                    <a:latin typeface="Cambria Math" pitchFamily="18" charset="0"/>
                    <a:ea typeface="Cambria Math" pitchFamily="18" charset="0"/>
                  </a:rPr>
                  <a:t>decir</a:t>
                </a:r>
                <a:r>
                  <a:rPr lang="en-US" sz="2400" baseline="-25000" dirty="0">
                    <a:latin typeface="Cambria Math" pitchFamily="18" charset="0"/>
                    <a:ea typeface="Cambria Math" pitchFamily="18" charset="0"/>
                  </a:rPr>
                  <a:t>,</a:t>
                </a:r>
              </a:p>
              <a:p>
                <a:r>
                  <a:rPr lang="en-US" sz="2800" i="1" dirty="0"/>
                  <a:t>a</a:t>
                </a:r>
                <a:r>
                  <a:rPr lang="en-US" sz="2800" i="1" baseline="-25000" dirty="0"/>
                  <a:t>n</a:t>
                </a:r>
                <a:r>
                  <a:rPr lang="en-US" sz="2800" i="1" dirty="0"/>
                  <a:t> - 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-6 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0</a:t>
                </a:r>
              </a:p>
              <a:p>
                <a:r>
                  <a:rPr lang="en-US" sz="2800" i="1" dirty="0" err="1"/>
                  <a:t>Probamos</a:t>
                </a:r>
                <a:r>
                  <a:rPr lang="en-US" sz="2800" i="1" dirty="0"/>
                  <a:t> con </a:t>
                </a:r>
                <a:r>
                  <a:rPr lang="en-US" i="1" dirty="0"/>
                  <a:t>a</a:t>
                </a:r>
                <a:r>
                  <a:rPr lang="en-US" i="1" baseline="-25000" dirty="0"/>
                  <a:t>n</a:t>
                </a:r>
                <a:r>
                  <a:rPr lang="en-US" dirty="0"/>
                  <a:t> = </a:t>
                </a:r>
                <a:r>
                  <a:rPr lang="en-US" i="1" dirty="0" err="1"/>
                  <a:t>r</a:t>
                </a:r>
                <a:r>
                  <a:rPr lang="en-US" i="1" baseline="30000" dirty="0" err="1"/>
                  <a:t>n</a:t>
                </a:r>
                <a:r>
                  <a:rPr lang="en-US" dirty="0"/>
                  <a:t>, con </a:t>
                </a:r>
                <a:r>
                  <a:rPr lang="en-US" i="1" dirty="0"/>
                  <a:t>r</a:t>
                </a:r>
                <a:r>
                  <a:rPr lang="en-US" dirty="0"/>
                  <a:t>  </a:t>
                </a:r>
                <a:r>
                  <a:rPr lang="en-US" dirty="0" err="1"/>
                  <a:t>constante</a:t>
                </a:r>
                <a:r>
                  <a:rPr lang="en-US" dirty="0"/>
                  <a:t>. </a:t>
                </a:r>
                <a:endParaRPr lang="en-US" sz="2800" i="1" dirty="0"/>
              </a:p>
              <a:p>
                <a:r>
                  <a:rPr lang="en-US" dirty="0"/>
                  <a:t> </a:t>
                </a:r>
                <a:r>
                  <a:rPr lang="en-US" i="1" dirty="0" err="1"/>
                  <a:t>r</a:t>
                </a:r>
                <a:r>
                  <a:rPr lang="en-US" i="1" baseline="30000" dirty="0" err="1"/>
                  <a:t>n</a:t>
                </a:r>
                <a:r>
                  <a:rPr lang="en-US" i="1" baseline="30000" dirty="0"/>
                  <a:t> </a:t>
                </a:r>
                <a:r>
                  <a:rPr lang="en-US" sz="2800" i="1" dirty="0"/>
                  <a:t>- r</a:t>
                </a:r>
                <a:r>
                  <a:rPr lang="en-US" sz="2800" i="1" baseline="30000" dirty="0"/>
                  <a:t>n</a:t>
                </a:r>
                <a:r>
                  <a:rPr lang="en-US" sz="2800" i="1" baseline="30000" dirty="0">
                    <a:latin typeface="Cambria Math"/>
                    <a:ea typeface="Cambria Math"/>
                  </a:rPr>
                  <a:t>−</a:t>
                </a:r>
                <a:r>
                  <a:rPr lang="en-US" sz="2800" baseline="30000" dirty="0">
                    <a:latin typeface="Cambria Math" pitchFamily="18" charset="0"/>
                    <a:ea typeface="Cambria Math" pitchFamily="18" charset="0"/>
                  </a:rPr>
                  <a:t>1 </a:t>
                </a:r>
                <a:r>
                  <a:rPr lang="en-US" sz="2800" i="1" dirty="0"/>
                  <a:t>-6 r</a:t>
                </a:r>
                <a:r>
                  <a:rPr lang="en-US" sz="2800" i="1" baseline="30000" dirty="0"/>
                  <a:t>n</a:t>
                </a:r>
                <a:r>
                  <a:rPr lang="en-US" sz="2800" i="1" baseline="30000" dirty="0">
                    <a:latin typeface="Cambria Math"/>
                    <a:ea typeface="Cambria Math"/>
                  </a:rPr>
                  <a:t>−</a:t>
                </a:r>
                <a:r>
                  <a:rPr lang="en-US" sz="2800" baseline="30000" dirty="0">
                    <a:latin typeface="Cambria Math" pitchFamily="18" charset="0"/>
                    <a:ea typeface="Cambria Math" pitchFamily="18" charset="0"/>
                  </a:rPr>
                  <a:t>2</a:t>
                </a:r>
                <a:r>
                  <a:rPr lang="en-US" sz="2400" i="1" dirty="0"/>
                  <a:t> = 0</a:t>
                </a:r>
              </a:p>
              <a:p>
                <a:r>
                  <a:rPr lang="en-US" sz="2400" i="1" dirty="0" err="1"/>
                  <a:t>Sacamos</a:t>
                </a:r>
                <a:r>
                  <a:rPr lang="en-US" sz="2400" i="1" dirty="0"/>
                  <a:t> factor </a:t>
                </a:r>
                <a:r>
                  <a:rPr lang="en-US" sz="2400" i="1" dirty="0" err="1"/>
                  <a:t>común</a:t>
                </a:r>
                <a:r>
                  <a:rPr lang="en-US" sz="2400" i="1" dirty="0"/>
                  <a:t> r</a:t>
                </a:r>
                <a:r>
                  <a:rPr lang="en-US" sz="2400" i="1" baseline="30000" dirty="0"/>
                  <a:t>n</a:t>
                </a:r>
                <a:r>
                  <a:rPr lang="en-US" sz="2400" i="1" baseline="30000" dirty="0">
                    <a:latin typeface="Cambria Math"/>
                    <a:ea typeface="Cambria Math"/>
                  </a:rPr>
                  <a:t>−</a:t>
                </a:r>
                <a:r>
                  <a:rPr lang="en-US" sz="2400" baseline="30000" dirty="0">
                    <a:latin typeface="Cambria Math" pitchFamily="18" charset="0"/>
                    <a:ea typeface="Cambria Math" pitchFamily="18" charset="0"/>
                  </a:rPr>
                  <a:t>2</a:t>
                </a:r>
              </a:p>
              <a:p>
                <a14:m>
                  <m:oMath xmlns:m="http://schemas.openxmlformats.org/officeDocument/2006/math">
                    <m:sSup>
                      <m:sSupPr>
                        <m:ctrlPr>
                          <a:rPr lang="es-ES" dirty="0" smtClean="0">
                            <a:solidFill>
                              <a:srgbClr val="836967"/>
                            </a:solidFill>
                            <a:latin typeface="Cambria Math" panose="02040503050406030204" pitchFamily="18" charset="0"/>
                          </a:rPr>
                        </m:ctrlPr>
                      </m:sSupPr>
                      <m:e>
                        <m:r>
                          <a:rPr lang="es-ES" i="1" dirty="0" smtClean="0">
                            <a:latin typeface="Cambria Math" panose="02040503050406030204" pitchFamily="18" charset="0"/>
                          </a:rPr>
                          <m:t>𝑟</m:t>
                        </m:r>
                      </m:e>
                      <m:sup>
                        <m:r>
                          <a:rPr lang="es-ES" i="1" dirty="0" smtClean="0">
                            <a:latin typeface="Cambria Math" panose="02040503050406030204" pitchFamily="18" charset="0"/>
                          </a:rPr>
                          <m:t>𝑛</m:t>
                        </m:r>
                        <m:r>
                          <a:rPr lang="es-ES" i="0" dirty="0" smtClean="0">
                            <a:latin typeface="Cambria Math" panose="02040503050406030204" pitchFamily="18" charset="0"/>
                          </a:rPr>
                          <m:t>−2</m:t>
                        </m:r>
                      </m:sup>
                    </m:sSup>
                    <m:d>
                      <m:dPr>
                        <m:ctrlPr>
                          <a:rPr lang="es-ES" i="1" dirty="0" smtClean="0">
                            <a:solidFill>
                              <a:srgbClr val="836967"/>
                            </a:solidFill>
                            <a:latin typeface="Cambria Math" panose="02040503050406030204" pitchFamily="18" charset="0"/>
                          </a:rPr>
                        </m:ctrlPr>
                      </m:dPr>
                      <m:e>
                        <m:sSup>
                          <m:sSupPr>
                            <m:ctrlPr>
                              <a:rPr lang="es-ES" i="1" dirty="0" smtClean="0">
                                <a:solidFill>
                                  <a:srgbClr val="836967"/>
                                </a:solidFill>
                                <a:latin typeface="Cambria Math" panose="02040503050406030204" pitchFamily="18" charset="0"/>
                              </a:rPr>
                            </m:ctrlPr>
                          </m:sSupPr>
                          <m:e>
                            <m:r>
                              <a:rPr lang="es-ES" i="1" dirty="0" smtClean="0">
                                <a:latin typeface="Cambria Math" panose="02040503050406030204" pitchFamily="18" charset="0"/>
                              </a:rPr>
                              <m:t>𝑟</m:t>
                            </m:r>
                          </m:e>
                          <m:sup>
                            <m:r>
                              <a:rPr lang="es-ES" i="0" dirty="0" smtClean="0">
                                <a:latin typeface="Cambria Math" panose="02040503050406030204" pitchFamily="18" charset="0"/>
                              </a:rPr>
                              <m:t>2</m:t>
                            </m:r>
                          </m:sup>
                        </m:sSup>
                        <m:r>
                          <a:rPr lang="es-ES" i="0" dirty="0" smtClean="0">
                            <a:latin typeface="Cambria Math" panose="02040503050406030204" pitchFamily="18" charset="0"/>
                          </a:rPr>
                          <m:t>−</m:t>
                        </m:r>
                        <m:r>
                          <a:rPr lang="es-ES" i="1" dirty="0" smtClean="0">
                            <a:latin typeface="Cambria Math" panose="02040503050406030204" pitchFamily="18" charset="0"/>
                          </a:rPr>
                          <m:t>𝑟</m:t>
                        </m:r>
                        <m:r>
                          <a:rPr lang="es-ES" i="0" dirty="0" smtClean="0">
                            <a:latin typeface="Cambria Math" panose="02040503050406030204" pitchFamily="18" charset="0"/>
                          </a:rPr>
                          <m:t>−6</m:t>
                        </m:r>
                      </m:e>
                    </m:d>
                    <m:r>
                      <a:rPr lang="es-ES" i="0" dirty="0" smtClean="0">
                        <a:latin typeface="Cambria Math" panose="02040503050406030204" pitchFamily="18" charset="0"/>
                      </a:rPr>
                      <m:t>=0</m:t>
                    </m:r>
                  </m:oMath>
                </a14:m>
                <a:endParaRPr lang="es-ES" dirty="0"/>
              </a:p>
              <a:p>
                <a:pPr marL="0" indent="0">
                  <a:buNone/>
                </a:pPr>
                <a:r>
                  <a:rPr lang="es-ES" dirty="0"/>
                  <a:t> </a:t>
                </a:r>
                <a14:m>
                  <m:oMath xmlns:m="http://schemas.openxmlformats.org/officeDocument/2006/math">
                    <m:m>
                      <m:mPr>
                        <m:plcHide m:val="on"/>
                        <m:mcs>
                          <m:mc>
                            <m:mcPr>
                              <m:count m:val="1"/>
                              <m:mcJc m:val="center"/>
                            </m:mcPr>
                          </m:mc>
                        </m:mcs>
                        <m:ctrlPr>
                          <a:rPr lang="es-ES" dirty="0" smtClean="0">
                            <a:solidFill>
                              <a:srgbClr val="836967"/>
                            </a:solidFill>
                            <a:latin typeface="Cambria Math" panose="02040503050406030204" pitchFamily="18" charset="0"/>
                          </a:rPr>
                        </m:ctrlPr>
                      </m:mPr>
                      <m:mr>
                        <m:e>
                          <m:r>
                            <m:rPr>
                              <m:sty m:val="p"/>
                            </m:rPr>
                            <a:rPr lang="es-ES" b="0" i="0" dirty="0" smtClean="0">
                              <a:solidFill>
                                <a:srgbClr val="836967"/>
                              </a:solidFill>
                              <a:latin typeface="Cambria Math" panose="02040503050406030204" pitchFamily="18" charset="0"/>
                            </a:rPr>
                            <m:t>Luego</m:t>
                          </m:r>
                          <m:r>
                            <a:rPr lang="es-ES" b="0" i="0" dirty="0" smtClean="0">
                              <a:solidFill>
                                <a:srgbClr val="836967"/>
                              </a:solidFill>
                              <a:latin typeface="Cambria Math" panose="02040503050406030204" pitchFamily="18" charset="0"/>
                            </a:rPr>
                            <m:t> </m:t>
                          </m:r>
                          <m:r>
                            <a:rPr lang="es-ES" i="1" dirty="0">
                              <a:latin typeface="Cambria Math" panose="02040503050406030204" pitchFamily="18" charset="0"/>
                            </a:rPr>
                            <m:t>𝑟</m:t>
                          </m:r>
                          <m:r>
                            <a:rPr lang="es-ES" i="0" dirty="0">
                              <a:latin typeface="Cambria Math" panose="02040503050406030204" pitchFamily="18" charset="0"/>
                            </a:rPr>
                            <m:t>=2</m:t>
                          </m:r>
                          <m:r>
                            <a:rPr lang="es-ES" b="0" i="1" dirty="0" smtClean="0">
                              <a:latin typeface="Cambria Math" panose="02040503050406030204" pitchFamily="18" charset="0"/>
                            </a:rPr>
                            <m:t> </m:t>
                          </m:r>
                          <m:r>
                            <a:rPr lang="es-ES" b="0" i="1" dirty="0" smtClean="0">
                              <a:latin typeface="Cambria Math" panose="02040503050406030204" pitchFamily="18" charset="0"/>
                            </a:rPr>
                            <m:t>𝑜</m:t>
                          </m:r>
                          <m:r>
                            <a:rPr lang="es-ES" b="0" i="1" dirty="0" smtClean="0">
                              <a:latin typeface="Cambria Math" panose="02040503050406030204" pitchFamily="18" charset="0"/>
                            </a:rPr>
                            <m:t> </m:t>
                          </m:r>
                          <m:r>
                            <a:rPr lang="es-ES" b="0" i="1" dirty="0" smtClean="0">
                              <a:latin typeface="Cambria Math" panose="02040503050406030204" pitchFamily="18" charset="0"/>
                            </a:rPr>
                            <m:t>𝑟</m:t>
                          </m:r>
                          <m:r>
                            <a:rPr lang="es-ES" b="0" i="1" dirty="0" smtClean="0">
                              <a:latin typeface="Cambria Math" panose="02040503050406030204" pitchFamily="18" charset="0"/>
                            </a:rPr>
                            <m:t>=3 (</m:t>
                          </m:r>
                          <m:r>
                            <a:rPr lang="es-ES" b="0" i="1" dirty="0" smtClean="0">
                              <a:latin typeface="Cambria Math" panose="02040503050406030204" pitchFamily="18" charset="0"/>
                            </a:rPr>
                            <m:t>𝑑𝑒𝑠𝑐𝑎𝑟𝑡𝑎𝑚𝑜𝑠</m:t>
                          </m:r>
                          <m:r>
                            <a:rPr lang="es-ES" b="0" i="1" dirty="0" smtClean="0">
                              <a:latin typeface="Cambria Math" panose="02040503050406030204" pitchFamily="18" charset="0"/>
                            </a:rPr>
                            <m:t> </m:t>
                          </m:r>
                          <m:r>
                            <a:rPr lang="es-ES" b="0" i="1" dirty="0" smtClean="0">
                              <a:latin typeface="Cambria Math" panose="02040503050406030204" pitchFamily="18" charset="0"/>
                            </a:rPr>
                            <m:t>𝑟</m:t>
                          </m:r>
                          <m:r>
                            <a:rPr lang="es-ES" b="0" i="1" dirty="0" smtClean="0">
                              <a:latin typeface="Cambria Math" panose="02040503050406030204" pitchFamily="18" charset="0"/>
                            </a:rPr>
                            <m:t>=0)</m:t>
                          </m:r>
                        </m:e>
                      </m:mr>
                      <m:mr>
                        <m:e>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d>
                                <m:dPr>
                                  <m:ctrlPr>
                                    <a:rPr lang="es-ES" i="1" dirty="0">
                                      <a:solidFill>
                                        <a:srgbClr val="836967"/>
                                      </a:solidFill>
                                      <a:latin typeface="Cambria Math" panose="02040503050406030204" pitchFamily="18" charset="0"/>
                                    </a:rPr>
                                  </m:ctrlPr>
                                </m:dPr>
                                <m:e>
                                  <m:r>
                                    <a:rPr lang="es-ES" i="0" dirty="0">
                                      <a:latin typeface="Cambria Math" panose="02040503050406030204" pitchFamily="18" charset="0"/>
                                    </a:rPr>
                                    <m:t>−2</m:t>
                                  </m:r>
                                </m:e>
                              </m:d>
                            </m:e>
                            <m:sup>
                              <m:r>
                                <a:rPr lang="es-ES" i="1" dirty="0">
                                  <a:latin typeface="Cambria Math" panose="02040503050406030204" pitchFamily="18" charset="0"/>
                                </a:rPr>
                                <m:t>𝑛</m:t>
                              </m:r>
                            </m:sup>
                          </m:sSup>
                          <m:r>
                            <a:rPr lang="es-ES" b="0" i="1" dirty="0" smtClean="0">
                              <a:latin typeface="Cambria Math" panose="02040503050406030204" pitchFamily="18" charset="0"/>
                            </a:rPr>
                            <m:t> </m:t>
                          </m:r>
                          <m:r>
                            <a:rPr lang="es-ES" b="0" i="1" dirty="0" smtClean="0">
                              <a:latin typeface="Cambria Math" panose="02040503050406030204" pitchFamily="18" charset="0"/>
                            </a:rPr>
                            <m:t>𝑒𝑠</m:t>
                          </m:r>
                          <m:r>
                            <a:rPr lang="es-ES" b="0" i="1" dirty="0" smtClean="0">
                              <a:latin typeface="Cambria Math" panose="02040503050406030204" pitchFamily="18" charset="0"/>
                            </a:rPr>
                            <m:t> </m:t>
                          </m:r>
                          <m:r>
                            <a:rPr lang="es-ES" b="0" i="1" dirty="0" smtClean="0">
                              <a:latin typeface="Cambria Math" panose="02040503050406030204" pitchFamily="18" charset="0"/>
                            </a:rPr>
                            <m:t>𝑠𝑜𝑙𝑢𝑐𝑖</m:t>
                          </m:r>
                          <m:r>
                            <a:rPr lang="es-ES" b="0" i="1" dirty="0" smtClean="0">
                              <a:latin typeface="Cambria Math" panose="02040503050406030204" pitchFamily="18" charset="0"/>
                            </a:rPr>
                            <m:t>ó</m:t>
                          </m:r>
                          <m:r>
                            <a:rPr lang="es-ES" b="0" i="1" dirty="0" smtClean="0">
                              <a:latin typeface="Cambria Math" panose="02040503050406030204" pitchFamily="18" charset="0"/>
                            </a:rPr>
                            <m:t>𝑛</m:t>
                          </m:r>
                        </m:e>
                      </m:mr>
                      <m:mr>
                        <m:e>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r>
                                <a:rPr lang="es-ES" i="0" dirty="0">
                                  <a:latin typeface="Cambria Math" panose="02040503050406030204" pitchFamily="18" charset="0"/>
                                </a:rPr>
                                <m:t>3</m:t>
                              </m:r>
                            </m:e>
                            <m:sup>
                              <m:r>
                                <a:rPr lang="es-ES" i="1" dirty="0">
                                  <a:latin typeface="Cambria Math" panose="02040503050406030204" pitchFamily="18" charset="0"/>
                                </a:rPr>
                                <m:t>𝑛</m:t>
                              </m:r>
                            </m:sup>
                          </m:sSup>
                          <m:r>
                            <a:rPr lang="es-ES" b="0" i="1" dirty="0" smtClean="0">
                              <a:latin typeface="Cambria Math" panose="02040503050406030204" pitchFamily="18" charset="0"/>
                            </a:rPr>
                            <m:t>𝑡𝑎𝑚𝑏𝑖</m:t>
                          </m:r>
                          <m:r>
                            <a:rPr lang="es-ES" b="0" i="1" dirty="0" smtClean="0">
                              <a:latin typeface="Cambria Math" panose="02040503050406030204" pitchFamily="18" charset="0"/>
                            </a:rPr>
                            <m:t>é</m:t>
                          </m:r>
                          <m:r>
                            <a:rPr lang="es-ES" b="0" i="1" dirty="0" smtClean="0">
                              <a:latin typeface="Cambria Math" panose="02040503050406030204" pitchFamily="18" charset="0"/>
                            </a:rPr>
                            <m:t>𝑛</m:t>
                          </m:r>
                          <m:r>
                            <a:rPr lang="es-ES" b="0" i="1" dirty="0" smtClean="0">
                              <a:latin typeface="Cambria Math" panose="02040503050406030204" pitchFamily="18" charset="0"/>
                            </a:rPr>
                            <m:t> </m:t>
                          </m:r>
                          <m:r>
                            <a:rPr lang="es-ES" b="0" i="1" dirty="0" smtClean="0">
                              <a:latin typeface="Cambria Math" panose="02040503050406030204" pitchFamily="18" charset="0"/>
                            </a:rPr>
                            <m:t>𝑒𝑠</m:t>
                          </m:r>
                          <m:r>
                            <a:rPr lang="es-ES" b="0" i="1" dirty="0" smtClean="0">
                              <a:latin typeface="Cambria Math" panose="02040503050406030204" pitchFamily="18" charset="0"/>
                            </a:rPr>
                            <m:t> </m:t>
                          </m:r>
                          <m:r>
                            <a:rPr lang="es-ES" b="0" i="1" dirty="0" smtClean="0">
                              <a:latin typeface="Cambria Math" panose="02040503050406030204" pitchFamily="18" charset="0"/>
                            </a:rPr>
                            <m:t>𝑠𝑜𝑙𝑢𝑐𝑖</m:t>
                          </m:r>
                          <m:r>
                            <a:rPr lang="es-ES" b="0" i="1" dirty="0" smtClean="0">
                              <a:latin typeface="Cambria Math" panose="02040503050406030204" pitchFamily="18" charset="0"/>
                            </a:rPr>
                            <m:t>ó</m:t>
                          </m:r>
                          <m:r>
                            <a:rPr lang="es-ES" b="0" i="1" dirty="0" smtClean="0">
                              <a:latin typeface="Cambria Math" panose="02040503050406030204" pitchFamily="18" charset="0"/>
                            </a:rPr>
                            <m:t>𝑛</m:t>
                          </m:r>
                        </m:e>
                      </m:mr>
                      <m:mr>
                        <m:e>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d>
                                <m:dPr>
                                  <m:ctrlPr>
                                    <a:rPr lang="es-ES" i="1" dirty="0">
                                      <a:solidFill>
                                        <a:srgbClr val="836967"/>
                                      </a:solidFill>
                                      <a:latin typeface="Cambria Math" panose="02040503050406030204" pitchFamily="18" charset="0"/>
                                    </a:rPr>
                                  </m:ctrlPr>
                                </m:dPr>
                                <m:e>
                                  <m:r>
                                    <a:rPr lang="es-ES" i="0" dirty="0">
                                      <a:latin typeface="Cambria Math" panose="02040503050406030204" pitchFamily="18" charset="0"/>
                                    </a:rPr>
                                    <m:t>−2</m:t>
                                  </m:r>
                                </m:e>
                              </m:d>
                            </m:e>
                            <m:sup>
                              <m:r>
                                <a:rPr lang="es-ES" i="1" dirty="0">
                                  <a:latin typeface="Cambria Math" panose="02040503050406030204" pitchFamily="18" charset="0"/>
                                </a:rPr>
                                <m:t>𝑛</m:t>
                              </m:r>
                            </m:sup>
                          </m:sSup>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r>
                                <a:rPr lang="es-ES" i="0" dirty="0">
                                  <a:latin typeface="Cambria Math" panose="02040503050406030204" pitchFamily="18" charset="0"/>
                                </a:rPr>
                                <m:t>3</m:t>
                              </m:r>
                            </m:e>
                            <m:sup>
                              <m:r>
                                <a:rPr lang="es-ES" i="1" dirty="0">
                                  <a:latin typeface="Cambria Math" panose="02040503050406030204" pitchFamily="18" charset="0"/>
                                </a:rPr>
                                <m:t>𝑛</m:t>
                              </m:r>
                            </m:sup>
                          </m:sSup>
                          <m:r>
                            <a:rPr lang="es-ES" b="0" i="1" dirty="0" smtClean="0">
                              <a:latin typeface="Cambria Math" panose="02040503050406030204" pitchFamily="18" charset="0"/>
                            </a:rPr>
                            <m:t> </m:t>
                          </m:r>
                          <m:r>
                            <a:rPr lang="es-ES" b="0" i="1" dirty="0" smtClean="0">
                              <a:latin typeface="Cambria Math" panose="02040503050406030204" pitchFamily="18" charset="0"/>
                            </a:rPr>
                            <m:t>𝑡𝑎𝑚𝑏𝑖</m:t>
                          </m:r>
                          <m:r>
                            <a:rPr lang="es-ES" b="0" i="1" dirty="0" smtClean="0">
                              <a:latin typeface="Cambria Math" panose="02040503050406030204" pitchFamily="18" charset="0"/>
                            </a:rPr>
                            <m:t>é</m:t>
                          </m:r>
                          <m:r>
                            <a:rPr lang="es-ES" b="0" i="1" dirty="0" smtClean="0">
                              <a:latin typeface="Cambria Math" panose="02040503050406030204" pitchFamily="18" charset="0"/>
                            </a:rPr>
                            <m:t>𝑛</m:t>
                          </m:r>
                          <m:r>
                            <a:rPr lang="es-ES" b="0" i="1" dirty="0" smtClean="0">
                              <a:latin typeface="Cambria Math" panose="02040503050406030204" pitchFamily="18" charset="0"/>
                            </a:rPr>
                            <m:t> </m:t>
                          </m:r>
                          <m:r>
                            <a:rPr lang="es-ES" b="0" i="1" dirty="0" smtClean="0">
                              <a:latin typeface="Cambria Math" panose="02040503050406030204" pitchFamily="18" charset="0"/>
                            </a:rPr>
                            <m:t>𝑒𝑠</m:t>
                          </m:r>
                          <m:r>
                            <a:rPr lang="es-ES" b="0" i="1" dirty="0" smtClean="0">
                              <a:latin typeface="Cambria Math" panose="02040503050406030204" pitchFamily="18" charset="0"/>
                            </a:rPr>
                            <m:t> </m:t>
                          </m:r>
                          <m:r>
                            <a:rPr lang="es-ES" b="0" i="1" dirty="0" smtClean="0">
                              <a:latin typeface="Cambria Math" panose="02040503050406030204" pitchFamily="18" charset="0"/>
                            </a:rPr>
                            <m:t>𝑠𝑜𝑙𝑢𝑐𝑖</m:t>
                          </m:r>
                          <m:r>
                            <a:rPr lang="es-ES" b="0" i="1" dirty="0" smtClean="0">
                              <a:latin typeface="Cambria Math" panose="02040503050406030204" pitchFamily="18" charset="0"/>
                            </a:rPr>
                            <m:t>ó</m:t>
                          </m:r>
                          <m:r>
                            <a:rPr lang="es-ES" b="0" i="1" dirty="0" smtClean="0">
                              <a:latin typeface="Cambria Math" panose="02040503050406030204" pitchFamily="18" charset="0"/>
                            </a:rPr>
                            <m:t>𝑛</m:t>
                          </m:r>
                        </m:e>
                      </m:mr>
                      <m:mr>
                        <m:e>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=7.</m:t>
                          </m:r>
                          <m:sSup>
                            <m:sSupPr>
                              <m:ctrlPr>
                                <a:rPr lang="es-ES" i="1" dirty="0">
                                  <a:solidFill>
                                    <a:srgbClr val="836967"/>
                                  </a:solidFill>
                                  <a:latin typeface="Cambria Math" panose="02040503050406030204" pitchFamily="18" charset="0"/>
                                </a:rPr>
                              </m:ctrlPr>
                            </m:sSupPr>
                            <m:e>
                              <m:d>
                                <m:dPr>
                                  <m:ctrlPr>
                                    <a:rPr lang="es-ES" i="1" dirty="0">
                                      <a:solidFill>
                                        <a:srgbClr val="836967"/>
                                      </a:solidFill>
                                      <a:latin typeface="Cambria Math" panose="02040503050406030204" pitchFamily="18" charset="0"/>
                                    </a:rPr>
                                  </m:ctrlPr>
                                </m:dPr>
                                <m:e>
                                  <m:r>
                                    <a:rPr lang="es-ES" dirty="0">
                                      <a:latin typeface="Cambria Math" panose="02040503050406030204" pitchFamily="18" charset="0"/>
                                    </a:rPr>
                                    <m:t>−2</m:t>
                                  </m:r>
                                </m:e>
                              </m:d>
                            </m:e>
                            <m:sup>
                              <m:r>
                                <a:rPr lang="es-ES" i="1" dirty="0">
                                  <a:latin typeface="Cambria Math" panose="02040503050406030204" pitchFamily="18" charset="0"/>
                                </a:rPr>
                                <m:t>𝑛</m:t>
                              </m:r>
                            </m:sup>
                          </m:sSup>
                          <m:r>
                            <a:rPr lang="es-ES" b="0" i="0" dirty="0" smtClean="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r>
                                <a:rPr lang="es-ES" b="0" i="0" dirty="0" smtClean="0">
                                  <a:solidFill>
                                    <a:srgbClr val="836967"/>
                                  </a:solidFill>
                                  <a:latin typeface="Cambria Math" panose="02040503050406030204" pitchFamily="18" charset="0"/>
                                </a:rPr>
                                <m:t>4 </m:t>
                              </m:r>
                              <m:r>
                                <a:rPr lang="es-ES" dirty="0">
                                  <a:latin typeface="Cambria Math" panose="02040503050406030204" pitchFamily="18" charset="0"/>
                                </a:rPr>
                                <m:t>3</m:t>
                              </m:r>
                            </m:e>
                            <m:sup>
                              <m:r>
                                <a:rPr lang="es-ES" i="1" dirty="0">
                                  <a:latin typeface="Cambria Math" panose="02040503050406030204" pitchFamily="18" charset="0"/>
                                </a:rPr>
                                <m:t>𝑛</m:t>
                              </m:r>
                            </m:sup>
                          </m:sSup>
                          <m:r>
                            <a:rPr lang="es-ES" b="0" i="0" dirty="0" smtClean="0">
                              <a:latin typeface="Cambria Math" panose="02040503050406030204" pitchFamily="18" charset="0"/>
                            </a:rPr>
                            <m:t> </m:t>
                          </m:r>
                          <m:r>
                            <m:rPr>
                              <m:sty m:val="p"/>
                            </m:rPr>
                            <a:rPr lang="es-ES" b="0" i="0" dirty="0" smtClean="0">
                              <a:latin typeface="Cambria Math" panose="02040503050406030204" pitchFamily="18" charset="0"/>
                            </a:rPr>
                            <m:t>tambien</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es</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soluci</m:t>
                          </m:r>
                          <m:r>
                            <a:rPr lang="es-ES" b="0" i="0" dirty="0" smtClean="0">
                              <a:latin typeface="Cambria Math" panose="02040503050406030204" pitchFamily="18" charset="0"/>
                            </a:rPr>
                            <m:t>ó</m:t>
                          </m:r>
                          <m:r>
                            <m:rPr>
                              <m:sty m:val="p"/>
                            </m:rPr>
                            <a:rPr lang="es-ES" b="0" i="0" dirty="0" smtClean="0">
                              <a:latin typeface="Cambria Math" panose="02040503050406030204" pitchFamily="18" charset="0"/>
                            </a:rPr>
                            <m:t>n</m:t>
                          </m:r>
                          <m:r>
                            <a:rPr lang="es-ES" i="0" dirty="0">
                              <a:latin typeface="Cambria Math" panose="02040503050406030204" pitchFamily="18" charset="0"/>
                            </a:rPr>
                            <m:t>⋅</m:t>
                          </m:r>
                        </m:e>
                      </m:mr>
                    </m:m>
                  </m:oMath>
                </a14:m>
                <a:endParaRPr lang="es-ES" dirty="0"/>
              </a:p>
            </p:txBody>
          </p:sp>
        </mc:Choice>
        <mc:Fallback>
          <p:sp>
            <p:nvSpPr>
              <p:cNvPr id="3" name="Marcador de contenido 2">
                <a:extLst>
                  <a:ext uri="{FF2B5EF4-FFF2-40B4-BE49-F238E27FC236}">
                    <a16:creationId xmlns:a16="http://schemas.microsoft.com/office/drawing/2014/main" id="{5783EAA0-AC2C-4FA7-A633-A32D63059F57}"/>
                  </a:ext>
                </a:extLst>
              </p:cNvPr>
              <p:cNvSpPr>
                <a:spLocks noGrp="1" noRot="1" noChangeAspect="1" noMove="1" noResize="1" noEditPoints="1" noAdjustHandles="1" noChangeArrowheads="1" noChangeShapeType="1" noTextEdit="1"/>
              </p:cNvSpPr>
              <p:nvPr>
                <p:ph idx="1"/>
              </p:nvPr>
            </p:nvSpPr>
            <p:spPr>
              <a:blipFill>
                <a:blip r:embed="rId2"/>
                <a:stretch>
                  <a:fillRect l="-741" t="-2361"/>
                </a:stretch>
              </a:blipFill>
            </p:spPr>
            <p:txBody>
              <a:bodyPr/>
              <a:lstStyle/>
              <a:p>
                <a:r>
                  <a:rPr lang="es-ES">
                    <a:noFill/>
                  </a:rPr>
                  <a:t> </a:t>
                </a:r>
              </a:p>
            </p:txBody>
          </p:sp>
        </mc:Fallback>
      </mc:AlternateContent>
    </p:spTree>
    <p:extLst>
      <p:ext uri="{BB962C8B-B14F-4D97-AF65-F5344CB8AC3E}">
        <p14:creationId xmlns:p14="http://schemas.microsoft.com/office/powerpoint/2010/main" val="425764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A93A5-284D-43F8-BDCA-CAEC658C8462}"/>
              </a:ext>
            </a:extLst>
          </p:cNvPr>
          <p:cNvSpPr>
            <a:spLocks noGrp="1"/>
          </p:cNvSpPr>
          <p:nvPr>
            <p:ph type="title"/>
          </p:nvPr>
        </p:nvSpPr>
        <p:spPr/>
        <p:txBody>
          <a:bodyPr/>
          <a:lstStyle/>
          <a:p>
            <a:r>
              <a:rPr lang="es-ES" dirty="0"/>
              <a:t>Ejemplo-solución</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86FCB3A7-1FE2-4095-8BB1-41CB4227427B}"/>
                  </a:ext>
                </a:extLst>
              </p:cNvPr>
              <p:cNvSpPr>
                <a:spLocks noGrp="1"/>
              </p:cNvSpPr>
              <p:nvPr>
                <p:ph idx="1"/>
              </p:nvPr>
            </p:nvSpPr>
            <p:spPr/>
            <p:txBody>
              <a:bodyPr>
                <a:normAutofit fontScale="77500" lnSpcReduction="20000"/>
              </a:bodyPr>
              <a:lstStyle/>
              <a:p>
                <a:r>
                  <a:rPr lang="es-ES" dirty="0"/>
                  <a:t>De hecho, para todo </a:t>
                </a:r>
                <a:r>
                  <a:rPr lang="es-ES" i="1" dirty="0"/>
                  <a:t>a, b</a:t>
                </a:r>
              </a:p>
              <a:p>
                <a14:m>
                  <m:oMath xmlns:m="http://schemas.openxmlformats.org/officeDocument/2006/math">
                    <m:sSub>
                      <m:sSubPr>
                        <m:ctrlPr>
                          <a:rPr lang="es-ES" i="1" dirty="0" smtClean="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r>
                      <m:rPr>
                        <m:sty m:val="p"/>
                      </m:rPr>
                      <a:rPr lang="es-ES" b="0" i="0" dirty="0" smtClean="0">
                        <a:latin typeface="Cambria Math" panose="02040503050406030204" pitchFamily="18" charset="0"/>
                      </a:rPr>
                      <m:t>a</m:t>
                    </m:r>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d>
                          <m:dPr>
                            <m:ctrlPr>
                              <a:rPr lang="es-ES" i="1" dirty="0">
                                <a:solidFill>
                                  <a:srgbClr val="836967"/>
                                </a:solidFill>
                                <a:latin typeface="Cambria Math" panose="02040503050406030204" pitchFamily="18" charset="0"/>
                              </a:rPr>
                            </m:ctrlPr>
                          </m:dPr>
                          <m:e>
                            <m:r>
                              <a:rPr lang="es-ES" dirty="0">
                                <a:latin typeface="Cambria Math" panose="02040503050406030204" pitchFamily="18" charset="0"/>
                              </a:rPr>
                              <m:t>−2</m:t>
                            </m:r>
                          </m:e>
                        </m:d>
                      </m:e>
                      <m:sup>
                        <m:r>
                          <a:rPr lang="es-ES" i="1" dirty="0">
                            <a:latin typeface="Cambria Math" panose="02040503050406030204" pitchFamily="18" charset="0"/>
                          </a:rPr>
                          <m:t>𝑛</m:t>
                        </m:r>
                      </m:sup>
                    </m:sSup>
                    <m:r>
                      <a:rPr lang="es-ES" b="0" i="0" dirty="0" smtClean="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r>
                          <m:rPr>
                            <m:sty m:val="p"/>
                          </m:rPr>
                          <a:rPr lang="es-ES" b="0" i="0" dirty="0" smtClean="0">
                            <a:solidFill>
                              <a:srgbClr val="836967"/>
                            </a:solidFill>
                            <a:latin typeface="Cambria Math" panose="02040503050406030204" pitchFamily="18" charset="0"/>
                          </a:rPr>
                          <m:t>b</m:t>
                        </m:r>
                        <m:r>
                          <a:rPr lang="es-ES" b="0" i="0" dirty="0" smtClean="0">
                            <a:solidFill>
                              <a:srgbClr val="836967"/>
                            </a:solidFill>
                            <a:latin typeface="Cambria Math" panose="02040503050406030204" pitchFamily="18" charset="0"/>
                          </a:rPr>
                          <m:t> 3</m:t>
                        </m:r>
                      </m:e>
                      <m:sup>
                        <m:r>
                          <a:rPr lang="es-ES" i="1" dirty="0">
                            <a:latin typeface="Cambria Math" panose="02040503050406030204" pitchFamily="18" charset="0"/>
                          </a:rPr>
                          <m:t>𝑛</m:t>
                        </m:r>
                      </m:sup>
                    </m:sSup>
                    <m:r>
                      <a:rPr lang="es-ES" b="0" i="0" dirty="0" smtClean="0">
                        <a:latin typeface="Cambria Math" panose="02040503050406030204" pitchFamily="18" charset="0"/>
                      </a:rPr>
                      <m:t> </m:t>
                    </m:r>
                  </m:oMath>
                </a14:m>
                <a:endParaRPr lang="es-E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s-ES" b="0" i="0" dirty="0" smtClean="0">
                          <a:latin typeface="Cambria Math" panose="02040503050406030204" pitchFamily="18" charset="0"/>
                        </a:rPr>
                        <m:t>tambien</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es</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soluci</m:t>
                      </m:r>
                      <m:r>
                        <a:rPr lang="es-ES" b="0" i="0" dirty="0" smtClean="0">
                          <a:latin typeface="Cambria Math" panose="02040503050406030204" pitchFamily="18" charset="0"/>
                        </a:rPr>
                        <m:t>ó</m:t>
                      </m:r>
                      <m:r>
                        <m:rPr>
                          <m:sty m:val="p"/>
                        </m:rPr>
                        <a:rPr lang="es-ES" b="0" i="0" dirty="0" smtClean="0">
                          <a:latin typeface="Cambria Math" panose="02040503050406030204" pitchFamily="18" charset="0"/>
                        </a:rPr>
                        <m:t>n</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Para</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determinar</m:t>
                      </m:r>
                      <m:r>
                        <a:rPr lang="es-ES" b="0" i="0" dirty="0" smtClean="0">
                          <a:latin typeface="Cambria Math" panose="02040503050406030204" pitchFamily="18" charset="0"/>
                        </a:rPr>
                        <m:t> </m:t>
                      </m:r>
                      <m:r>
                        <a:rPr lang="es-ES" b="0" i="1" dirty="0" smtClean="0">
                          <a:latin typeface="Cambria Math" panose="02040503050406030204" pitchFamily="18" charset="0"/>
                        </a:rPr>
                        <m:t>𝑎</m:t>
                      </m:r>
                      <m:r>
                        <a:rPr lang="es-ES" b="0" i="1" dirty="0" smtClean="0">
                          <a:latin typeface="Cambria Math" panose="02040503050406030204" pitchFamily="18" charset="0"/>
                        </a:rPr>
                        <m:t> </m:t>
                      </m:r>
                      <m:r>
                        <a:rPr lang="es-ES" b="0" i="1" dirty="0" smtClean="0">
                          <a:latin typeface="Cambria Math" panose="02040503050406030204" pitchFamily="18" charset="0"/>
                        </a:rPr>
                        <m:t>𝑦</m:t>
                      </m:r>
                      <m:r>
                        <a:rPr lang="es-ES" b="0" i="1" dirty="0" smtClean="0">
                          <a:latin typeface="Cambria Math" panose="02040503050406030204" pitchFamily="18" charset="0"/>
                        </a:rPr>
                        <m:t> </m:t>
                      </m:r>
                      <m:r>
                        <a:rPr lang="es-ES" b="0" i="1" dirty="0" smtClean="0">
                          <a:latin typeface="Cambria Math" panose="02040503050406030204" pitchFamily="18" charset="0"/>
                        </a:rPr>
                        <m:t>𝑏</m:t>
                      </m:r>
                      <m:r>
                        <a:rPr lang="es-ES" b="0" i="1" dirty="0" smtClean="0">
                          <a:latin typeface="Cambria Math" panose="02040503050406030204" pitchFamily="18" charset="0"/>
                        </a:rPr>
                        <m:t> </m:t>
                      </m:r>
                      <m:r>
                        <m:rPr>
                          <m:sty m:val="p"/>
                        </m:rPr>
                        <a:rPr lang="es-ES" b="0" i="0" dirty="0" smtClean="0">
                          <a:latin typeface="Cambria Math" panose="02040503050406030204" pitchFamily="18" charset="0"/>
                        </a:rPr>
                        <m:t>utilizamos</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las</m:t>
                      </m:r>
                      <m:r>
                        <a:rPr lang="es-ES" b="0" i="0" dirty="0" smtClean="0">
                          <a:latin typeface="Cambria Math" panose="02040503050406030204" pitchFamily="18" charset="0"/>
                        </a:rPr>
                        <m:t> </m:t>
                      </m:r>
                      <m:r>
                        <m:rPr>
                          <m:sty m:val="p"/>
                        </m:rPr>
                        <a:rPr lang="es-ES" b="0" i="0" dirty="0" smtClean="0">
                          <a:latin typeface="Cambria Math" panose="02040503050406030204" pitchFamily="18" charset="0"/>
                        </a:rPr>
                        <m:t>condiciones</m:t>
                      </m:r>
                    </m:oMath>
                  </m:oMathPara>
                </a14:m>
                <a:endParaRPr lang="es-E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ES" b="0" i="0" dirty="0" smtClean="0">
                          <a:latin typeface="Cambria Math" panose="02040503050406030204" pitchFamily="18" charset="0"/>
                        </a:rPr>
                        <m:t> </m:t>
                      </m:r>
                      <m:r>
                        <m:rPr>
                          <m:sty m:val="p"/>
                        </m:rPr>
                        <a:rPr lang="es-ES" b="0" i="0" dirty="0" smtClean="0">
                          <a:latin typeface="Cambria Math" panose="02040503050406030204" pitchFamily="18" charset="0"/>
                        </a:rPr>
                        <m:t>iniciales</m:t>
                      </m:r>
                    </m:oMath>
                  </m:oMathPara>
                </a14:m>
                <a:endParaRPr lang="es-ES" dirty="0"/>
              </a:p>
              <a:p>
                <a:pPr marL="0" indent="0">
                  <a:buNone/>
                </a:pPr>
                <a:endParaRPr lang="es-ES" dirty="0"/>
              </a:p>
              <a:p>
                <a:pPr marL="0" indent="0">
                  <a:buNone/>
                </a:pPr>
                <a:r>
                  <a:rPr lang="es-ES" dirty="0"/>
                  <a:t>Este ejemplo nos dirige a intentar buscar una técnica general para encontrar soluciones de las relaciones de recurrencia.</a:t>
                </a:r>
              </a:p>
              <a:p>
                <a:pPr marL="0" indent="0">
                  <a:buNone/>
                </a:pPr>
                <a:r>
                  <a:rPr lang="es-ES" dirty="0"/>
                  <a:t>Para una relación de recurrencia </a:t>
                </a:r>
                <a14:m>
                  <m:oMath xmlns:m="http://schemas.openxmlformats.org/officeDocument/2006/math">
                    <m:m>
                      <m:mPr>
                        <m:plcHide m:val="on"/>
                        <m:mcs>
                          <m:mc>
                            <m:mcPr>
                              <m:count m:val="1"/>
                              <m:mcJc m:val="center"/>
                            </m:mcPr>
                          </m:mc>
                        </m:mcs>
                        <m:ctrlPr>
                          <a:rPr lang="es-ES" dirty="0" smtClean="0">
                            <a:solidFill>
                              <a:srgbClr val="836967"/>
                            </a:solidFill>
                            <a:latin typeface="Cambria Math" panose="02040503050406030204" pitchFamily="18" charset="0"/>
                          </a:rPr>
                        </m:ctrlPr>
                      </m:mPr>
                      <m:mr>
                        <m:e>
                          <m:sSub>
                            <m:sSubPr>
                              <m:ctrlPr>
                                <a:rPr lang="es-ES"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𝑎</m:t>
                              </m:r>
                            </m:e>
                            <m:sub>
                              <m:r>
                                <a:rPr lang="es-ES" i="1" dirty="0" smtClean="0">
                                  <a:latin typeface="Cambria Math" panose="02040503050406030204" pitchFamily="18" charset="0"/>
                                </a:rPr>
                                <m:t>𝑛</m:t>
                              </m:r>
                            </m:sub>
                          </m:sSub>
                          <m:r>
                            <a:rPr lang="es-ES" i="0" dirty="0" smtClean="0">
                              <a:latin typeface="Cambria Math" panose="02040503050406030204" pitchFamily="18" charset="0"/>
                            </a:rPr>
                            <m:t>+</m:t>
                          </m:r>
                          <m:r>
                            <a:rPr lang="es-ES" i="1" dirty="0" smtClean="0">
                              <a:latin typeface="Cambria Math" panose="02040503050406030204" pitchFamily="18" charset="0"/>
                            </a:rPr>
                            <m:t>𝛼</m:t>
                          </m:r>
                          <m:r>
                            <a:rPr lang="es-ES" i="0" dirty="0" smtClean="0">
                              <a:latin typeface="Cambria Math" panose="02040503050406030204" pitchFamily="18" charset="0"/>
                            </a:rPr>
                            <m:t>⋅</m:t>
                          </m:r>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𝑎</m:t>
                              </m:r>
                            </m:e>
                            <m:sub>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𝑛</m:t>
                                  </m:r>
                                </m:e>
                                <m:sub>
                                  <m:r>
                                    <a:rPr lang="es-ES" i="0" dirty="0" smtClean="0">
                                      <a:latin typeface="Cambria Math" panose="02040503050406030204" pitchFamily="18" charset="0"/>
                                    </a:rPr>
                                    <m:t>−1</m:t>
                                  </m:r>
                                </m:sub>
                              </m:sSub>
                            </m:sub>
                          </m:sSub>
                          <m:r>
                            <a:rPr lang="es-ES" i="0" dirty="0" smtClean="0">
                              <a:latin typeface="Cambria Math" panose="02040503050406030204" pitchFamily="18" charset="0"/>
                            </a:rPr>
                            <m:t>+</m:t>
                          </m:r>
                          <m:r>
                            <a:rPr lang="es-ES" i="1" dirty="0" smtClean="0">
                              <a:latin typeface="Cambria Math" panose="02040503050406030204" pitchFamily="18" charset="0"/>
                            </a:rPr>
                            <m:t>𝛽</m:t>
                          </m:r>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𝑎</m:t>
                              </m:r>
                            </m:e>
                            <m:sub>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𝑛</m:t>
                                  </m:r>
                                </m:e>
                                <m:sub>
                                  <m:r>
                                    <a:rPr lang="es-ES" i="0" dirty="0" smtClean="0">
                                      <a:latin typeface="Cambria Math" panose="02040503050406030204" pitchFamily="18" charset="0"/>
                                    </a:rPr>
                                    <m:t>−2</m:t>
                                  </m:r>
                                </m:sub>
                              </m:sSub>
                            </m:sub>
                          </m:sSub>
                          <m:r>
                            <a:rPr lang="es-ES" i="0" dirty="0" smtClean="0">
                              <a:latin typeface="Cambria Math" panose="02040503050406030204" pitchFamily="18" charset="0"/>
                            </a:rPr>
                            <m:t>=0</m:t>
                          </m:r>
                        </m:e>
                      </m:mr>
                      <m:mr>
                        <m:e/>
                      </m:mr>
                    </m:m>
                  </m:oMath>
                </a14:m>
                <a:endParaRPr lang="es-ES" dirty="0"/>
              </a:p>
              <a:p>
                <a:pPr marL="0" indent="0">
                  <a:buNone/>
                </a:pPr>
                <a:r>
                  <a:rPr lang="es-ES" dirty="0"/>
                  <a:t>el polinomio característico es </a:t>
                </a:r>
                <a14:m>
                  <m:oMath xmlns:m="http://schemas.openxmlformats.org/officeDocument/2006/math">
                    <m:sSup>
                      <m:sSupPr>
                        <m:ctrlPr>
                          <a:rPr lang="es-ES" i="1" dirty="0" smtClean="0">
                            <a:solidFill>
                              <a:srgbClr val="836967"/>
                            </a:solidFill>
                            <a:latin typeface="Cambria Math" panose="02040503050406030204" pitchFamily="18" charset="0"/>
                          </a:rPr>
                        </m:ctrlPr>
                      </m:sSupPr>
                      <m:e>
                        <m:r>
                          <a:rPr lang="es-ES" i="1" dirty="0" smtClean="0">
                            <a:latin typeface="Cambria Math" panose="02040503050406030204" pitchFamily="18" charset="0"/>
                          </a:rPr>
                          <m:t>𝑥</m:t>
                        </m:r>
                      </m:e>
                      <m:sup>
                        <m:r>
                          <a:rPr lang="es-ES" i="0" dirty="0" smtClean="0">
                            <a:latin typeface="Cambria Math" panose="02040503050406030204" pitchFamily="18" charset="0"/>
                          </a:rPr>
                          <m:t>2</m:t>
                        </m:r>
                      </m:sup>
                    </m:sSup>
                    <m:r>
                      <a:rPr lang="es-ES" i="0" dirty="0" smtClean="0">
                        <a:latin typeface="Cambria Math" panose="02040503050406030204" pitchFamily="18" charset="0"/>
                      </a:rPr>
                      <m:t>+</m:t>
                    </m:r>
                    <m:r>
                      <a:rPr lang="es-ES" i="1" dirty="0" smtClean="0">
                        <a:latin typeface="Cambria Math" panose="02040503050406030204" pitchFamily="18" charset="0"/>
                      </a:rPr>
                      <m:t>𝛼</m:t>
                    </m:r>
                    <m:r>
                      <a:rPr lang="es-ES" i="1" dirty="0" smtClean="0">
                        <a:latin typeface="Cambria Math" panose="02040503050406030204" pitchFamily="18" charset="0"/>
                      </a:rPr>
                      <m:t>𝑥</m:t>
                    </m:r>
                    <m:r>
                      <a:rPr lang="es-ES" i="0" dirty="0" smtClean="0">
                        <a:latin typeface="Cambria Math" panose="02040503050406030204" pitchFamily="18" charset="0"/>
                      </a:rPr>
                      <m:t>+</m:t>
                    </m:r>
                    <m:r>
                      <a:rPr lang="es-ES" i="1" dirty="0" smtClean="0">
                        <a:latin typeface="Cambria Math" panose="02040503050406030204" pitchFamily="18" charset="0"/>
                      </a:rPr>
                      <m:t>𝛽</m:t>
                    </m:r>
                  </m:oMath>
                </a14:m>
                <a:r>
                  <a:rPr lang="es-ES" dirty="0"/>
                  <a:t>.</a:t>
                </a:r>
              </a:p>
              <a:p>
                <a:pPr marL="0" indent="0">
                  <a:buNone/>
                </a:pPr>
                <a:r>
                  <a:rPr lang="es-ES" dirty="0"/>
                  <a:t>La ecuación característica es </a:t>
                </a:r>
                <a14:m>
                  <m:oMath xmlns:m="http://schemas.openxmlformats.org/officeDocument/2006/math">
                    <m:sSup>
                      <m:sSupPr>
                        <m:ctrlPr>
                          <a:rPr lang="es-ES" i="1" dirty="0" smtClean="0">
                            <a:solidFill>
                              <a:srgbClr val="836967"/>
                            </a:solidFill>
                            <a:latin typeface="Cambria Math" panose="02040503050406030204" pitchFamily="18" charset="0"/>
                          </a:rPr>
                        </m:ctrlPr>
                      </m:sSupPr>
                      <m:e>
                        <m:r>
                          <a:rPr lang="es-ES" i="1" dirty="0" smtClean="0">
                            <a:latin typeface="Cambria Math" panose="02040503050406030204" pitchFamily="18" charset="0"/>
                          </a:rPr>
                          <m:t>𝑥</m:t>
                        </m:r>
                      </m:e>
                      <m:sup>
                        <m:r>
                          <a:rPr lang="es-ES" i="0" dirty="0" smtClean="0">
                            <a:latin typeface="Cambria Math" panose="02040503050406030204" pitchFamily="18" charset="0"/>
                          </a:rPr>
                          <m:t>2</m:t>
                        </m:r>
                      </m:sup>
                    </m:sSup>
                    <m:r>
                      <a:rPr lang="es-ES" i="0" dirty="0" smtClean="0">
                        <a:latin typeface="Cambria Math" panose="02040503050406030204" pitchFamily="18" charset="0"/>
                      </a:rPr>
                      <m:t>+</m:t>
                    </m:r>
                    <m:r>
                      <a:rPr lang="es-ES" i="1" dirty="0" smtClean="0">
                        <a:latin typeface="Cambria Math" panose="02040503050406030204" pitchFamily="18" charset="0"/>
                      </a:rPr>
                      <m:t>𝛼</m:t>
                    </m:r>
                    <m:r>
                      <a:rPr lang="es-ES" i="1" dirty="0" smtClean="0">
                        <a:latin typeface="Cambria Math" panose="02040503050406030204" pitchFamily="18" charset="0"/>
                      </a:rPr>
                      <m:t>𝑥</m:t>
                    </m:r>
                    <m:r>
                      <a:rPr lang="es-ES" i="0" dirty="0" smtClean="0">
                        <a:latin typeface="Cambria Math" panose="02040503050406030204" pitchFamily="18" charset="0"/>
                      </a:rPr>
                      <m:t>+</m:t>
                    </m:r>
                    <m:r>
                      <a:rPr lang="es-ES" i="1" dirty="0" smtClean="0">
                        <a:latin typeface="Cambria Math" panose="02040503050406030204" pitchFamily="18" charset="0"/>
                      </a:rPr>
                      <m:t>𝛽</m:t>
                    </m:r>
                  </m:oMath>
                </a14:m>
                <a:r>
                  <a:rPr lang="es-ES" dirty="0"/>
                  <a:t>=0.</a:t>
                </a:r>
              </a:p>
              <a:p>
                <a:pPr marL="0" indent="0">
                  <a:buNone/>
                </a:pPr>
                <a:r>
                  <a:rPr lang="es-ES" dirty="0"/>
                  <a:t>Si </a:t>
                </a:r>
                <a14:m>
                  <m:oMath xmlns:m="http://schemas.openxmlformats.org/officeDocument/2006/math">
                    <m:sSub>
                      <m:sSubPr>
                        <m:ctrlPr>
                          <a:rPr lang="es-ES" smtClean="0">
                            <a:solidFill>
                              <a:srgbClr val="836967"/>
                            </a:solidFill>
                            <a:latin typeface="Cambria Math" panose="02040503050406030204" pitchFamily="18" charset="0"/>
                          </a:rPr>
                        </m:ctrlPr>
                      </m:sSubPr>
                      <m:e>
                        <m:r>
                          <a:rPr lang="es-ES" i="1" smtClean="0">
                            <a:latin typeface="Cambria Math" panose="02040503050406030204" pitchFamily="18" charset="0"/>
                          </a:rPr>
                          <m:t>𝑟</m:t>
                        </m:r>
                      </m:e>
                      <m:sub>
                        <m:r>
                          <a:rPr lang="es-ES" i="0" smtClean="0">
                            <a:latin typeface="Cambria Math" panose="02040503050406030204" pitchFamily="18" charset="0"/>
                          </a:rPr>
                          <m:t>1</m:t>
                        </m:r>
                        <m:r>
                          <a:rPr lang="es-ES" b="0" i="1" smtClean="0">
                            <a:latin typeface="Cambria Math" panose="02040503050406030204" pitchFamily="18" charset="0"/>
                          </a:rPr>
                          <m:t> </m:t>
                        </m:r>
                        <m:r>
                          <a:rPr lang="es-ES" b="0" i="1" smtClean="0">
                            <a:latin typeface="Cambria Math" panose="02040503050406030204" pitchFamily="18" charset="0"/>
                          </a:rPr>
                          <m:t>𝑦</m:t>
                        </m:r>
                        <m:r>
                          <a:rPr lang="es-ES" b="0" i="1" smtClean="0">
                            <a:latin typeface="Cambria Math" panose="02040503050406030204" pitchFamily="18" charset="0"/>
                          </a:rPr>
                          <m:t> </m:t>
                        </m:r>
                      </m:sub>
                    </m:sSub>
                    <m:sSub>
                      <m:sSubPr>
                        <m:ctrlPr>
                          <a:rPr lang="es-ES" i="1" smtClean="0">
                            <a:solidFill>
                              <a:srgbClr val="836967"/>
                            </a:solidFill>
                            <a:latin typeface="Cambria Math" panose="02040503050406030204" pitchFamily="18" charset="0"/>
                          </a:rPr>
                        </m:ctrlPr>
                      </m:sSubPr>
                      <m:e>
                        <m:r>
                          <a:rPr lang="es-ES" i="1" smtClean="0">
                            <a:latin typeface="Cambria Math" panose="02040503050406030204" pitchFamily="18" charset="0"/>
                          </a:rPr>
                          <m:t>𝑟</m:t>
                        </m:r>
                      </m:e>
                      <m:sub>
                        <m:r>
                          <a:rPr lang="es-ES" i="0" smtClean="0">
                            <a:latin typeface="Cambria Math" panose="02040503050406030204" pitchFamily="18" charset="0"/>
                          </a:rPr>
                          <m:t>2</m:t>
                        </m:r>
                      </m:sub>
                    </m:sSub>
                  </m:oMath>
                </a14:m>
                <a:r>
                  <a:rPr lang="es-ES" dirty="0"/>
                  <a:t> son dos raíces distintas del polinomio característico, la solución de la relación de recurrencia es:</a:t>
                </a:r>
              </a:p>
              <a:p>
                <a:pPr marL="0" indent="0">
                  <a:buNone/>
                </a:pPr>
                <a14:m>
                  <m:oMathPara xmlns:m="http://schemas.openxmlformats.org/officeDocument/2006/math">
                    <m:oMathParaPr>
                      <m:jc m:val="centerGroup"/>
                    </m:oMathParaPr>
                    <m:oMath xmlns:m="http://schemas.openxmlformats.org/officeDocument/2006/math">
                      <m:sSub>
                        <m:sSubPr>
                          <m:ctrlPr>
                            <a:rPr lang="es-ES"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𝑎</m:t>
                          </m:r>
                        </m:e>
                        <m:sub>
                          <m:r>
                            <a:rPr lang="es-ES" i="1" dirty="0" smtClean="0">
                              <a:latin typeface="Cambria Math" panose="02040503050406030204" pitchFamily="18" charset="0"/>
                            </a:rPr>
                            <m:t>𝑛</m:t>
                          </m:r>
                        </m:sub>
                      </m:sSub>
                      <m:r>
                        <a:rPr lang="es-ES" i="0" dirty="0" smtClean="0">
                          <a:latin typeface="Cambria Math" panose="02040503050406030204" pitchFamily="18" charset="0"/>
                        </a:rPr>
                        <m:t>=</m:t>
                      </m:r>
                      <m:r>
                        <a:rPr lang="es-ES" i="1" dirty="0" smtClean="0">
                          <a:latin typeface="Cambria Math" panose="02040503050406030204" pitchFamily="18" charset="0"/>
                        </a:rPr>
                        <m:t>𝑎</m:t>
                      </m:r>
                      <m:sSubSup>
                        <m:sSubSupPr>
                          <m:ctrlPr>
                            <a:rPr lang="es-ES" i="1" dirty="0" smtClean="0">
                              <a:solidFill>
                                <a:srgbClr val="836967"/>
                              </a:solidFill>
                              <a:latin typeface="Cambria Math" panose="02040503050406030204" pitchFamily="18" charset="0"/>
                            </a:rPr>
                          </m:ctrlPr>
                        </m:sSubSupPr>
                        <m:e>
                          <m:r>
                            <a:rPr lang="es-ES" i="1" dirty="0" smtClean="0">
                              <a:latin typeface="Cambria Math" panose="02040503050406030204" pitchFamily="18" charset="0"/>
                            </a:rPr>
                            <m:t>𝑟</m:t>
                          </m:r>
                        </m:e>
                        <m:sub>
                          <m:r>
                            <a:rPr lang="es-ES" i="0" dirty="0" smtClean="0">
                              <a:latin typeface="Cambria Math" panose="02040503050406030204" pitchFamily="18" charset="0"/>
                            </a:rPr>
                            <m:t>1</m:t>
                          </m:r>
                        </m:sub>
                        <m:sup>
                          <m:r>
                            <a:rPr lang="es-ES" i="1" dirty="0" smtClean="0">
                              <a:latin typeface="Cambria Math" panose="02040503050406030204" pitchFamily="18" charset="0"/>
                            </a:rPr>
                            <m:t>𝑛</m:t>
                          </m:r>
                        </m:sup>
                      </m:sSubSup>
                      <m:r>
                        <a:rPr lang="es-ES" i="0" dirty="0" smtClean="0">
                          <a:latin typeface="Cambria Math" panose="02040503050406030204" pitchFamily="18" charset="0"/>
                        </a:rPr>
                        <m:t>+</m:t>
                      </m:r>
                      <m:r>
                        <a:rPr lang="es-ES" i="1" dirty="0" smtClean="0">
                          <a:latin typeface="Cambria Math" panose="02040503050406030204" pitchFamily="18" charset="0"/>
                        </a:rPr>
                        <m:t>𝑏</m:t>
                      </m:r>
                      <m:sSubSup>
                        <m:sSubSupPr>
                          <m:ctrlPr>
                            <a:rPr lang="es-ES" i="1" dirty="0" smtClean="0">
                              <a:solidFill>
                                <a:srgbClr val="836967"/>
                              </a:solidFill>
                              <a:latin typeface="Cambria Math" panose="02040503050406030204" pitchFamily="18" charset="0"/>
                            </a:rPr>
                          </m:ctrlPr>
                        </m:sSubSupPr>
                        <m:e>
                          <m:r>
                            <a:rPr lang="es-ES" i="1" dirty="0" smtClean="0">
                              <a:latin typeface="Cambria Math" panose="02040503050406030204" pitchFamily="18" charset="0"/>
                            </a:rPr>
                            <m:t>𝑟</m:t>
                          </m:r>
                        </m:e>
                        <m:sub>
                          <m:r>
                            <a:rPr lang="es-ES" i="0" dirty="0" smtClean="0">
                              <a:latin typeface="Cambria Math" panose="02040503050406030204" pitchFamily="18" charset="0"/>
                            </a:rPr>
                            <m:t>2</m:t>
                          </m:r>
                        </m:sub>
                        <m:sup>
                          <m:r>
                            <a:rPr lang="es-ES" i="1" dirty="0" smtClean="0">
                              <a:latin typeface="Cambria Math" panose="02040503050406030204" pitchFamily="18" charset="0"/>
                            </a:rPr>
                            <m:t>𝑛</m:t>
                          </m:r>
                        </m:sup>
                      </m:sSubSup>
                    </m:oMath>
                  </m:oMathPara>
                </a14:m>
                <a:endParaRPr lang="es-ES" dirty="0"/>
              </a:p>
              <a:p>
                <a:pPr marL="0" indent="0">
                  <a:buNone/>
                </a:pPr>
                <a:endParaRPr lang="es-ES" dirty="0"/>
              </a:p>
            </p:txBody>
          </p:sp>
        </mc:Choice>
        <mc:Fallback>
          <p:sp>
            <p:nvSpPr>
              <p:cNvPr id="3" name="Marcador de contenido 2">
                <a:extLst>
                  <a:ext uri="{FF2B5EF4-FFF2-40B4-BE49-F238E27FC236}">
                    <a16:creationId xmlns:a16="http://schemas.microsoft.com/office/drawing/2014/main" id="{86FCB3A7-1FE2-4095-8BB1-41CB4227427B}"/>
                  </a:ext>
                </a:extLst>
              </p:cNvPr>
              <p:cNvSpPr>
                <a:spLocks noGrp="1" noRot="1" noChangeAspect="1" noMove="1" noResize="1" noEditPoints="1" noAdjustHandles="1" noChangeArrowheads="1" noChangeShapeType="1" noTextEdit="1"/>
              </p:cNvSpPr>
              <p:nvPr>
                <p:ph idx="1"/>
              </p:nvPr>
            </p:nvSpPr>
            <p:spPr>
              <a:blipFill>
                <a:blip r:embed="rId2"/>
                <a:stretch>
                  <a:fillRect l="-741" t="-2083"/>
                </a:stretch>
              </a:blipFill>
            </p:spPr>
            <p:txBody>
              <a:bodyPr/>
              <a:lstStyle/>
              <a:p>
                <a:r>
                  <a:rPr lang="es-ES">
                    <a:noFill/>
                  </a:rPr>
                  <a:t> </a:t>
                </a:r>
              </a:p>
            </p:txBody>
          </p:sp>
        </mc:Fallback>
      </mc:AlternateContent>
    </p:spTree>
    <p:extLst>
      <p:ext uri="{BB962C8B-B14F-4D97-AF65-F5344CB8AC3E}">
        <p14:creationId xmlns:p14="http://schemas.microsoft.com/office/powerpoint/2010/main" val="208032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875F7-F6A1-4354-969D-C9CEEA847CA6}"/>
              </a:ext>
            </a:extLst>
          </p:cNvPr>
          <p:cNvSpPr>
            <a:spLocks noGrp="1"/>
          </p:cNvSpPr>
          <p:nvPr>
            <p:ph type="title"/>
          </p:nvPr>
        </p:nvSpPr>
        <p:spPr/>
        <p:txBody>
          <a:bodyPr/>
          <a:lstStyle/>
          <a:p>
            <a:endParaRPr lang="es-ES"/>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23BF0E55-9BA2-4396-9441-723A65F0B7DC}"/>
                  </a:ext>
                </a:extLst>
              </p:cNvPr>
              <p:cNvSpPr>
                <a:spLocks noGrp="1"/>
              </p:cNvSpPr>
              <p:nvPr>
                <p:ph idx="1"/>
              </p:nvPr>
            </p:nvSpPr>
            <p:spPr/>
            <p:txBody>
              <a:bodyPr/>
              <a:lstStyle/>
              <a:p>
                <a:r>
                  <a:rPr lang="es-ES" dirty="0"/>
                  <a:t>Donde a y b son constantes calculadas con las condiciones iniciales.</a:t>
                </a:r>
              </a:p>
              <a:p>
                <a:r>
                  <a:rPr lang="es-ES" dirty="0"/>
                  <a:t>Ejemplo: resolver la relación de recurrencia </a:t>
                </a:r>
              </a:p>
              <a:p>
                <a14:m>
                  <m:oMath xmlns:m="http://schemas.openxmlformats.org/officeDocument/2006/math">
                    <m:m>
                      <m:mPr>
                        <m:plcHide m:val="on"/>
                        <m:mcs>
                          <m:mc>
                            <m:mcPr>
                              <m:count m:val="1"/>
                              <m:mcJc m:val="center"/>
                            </m:mcPr>
                          </m:mc>
                        </m:mcs>
                        <m:ctrlPr>
                          <a:rPr lang="es-ES" smtClean="0">
                            <a:solidFill>
                              <a:srgbClr val="836967"/>
                            </a:solidFill>
                            <a:latin typeface="Cambria Math" panose="02040503050406030204" pitchFamily="18" charset="0"/>
                          </a:rPr>
                        </m:ctrlPr>
                      </m:mPr>
                      <m:mr>
                        <m:e>
                          <m:sSub>
                            <m:sSubPr>
                              <m:ctrlPr>
                                <a:rPr lang="es-ES">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sub>
                          </m:sSub>
                          <m:r>
                            <a:rPr lang="es-ES" i="0">
                              <a:latin typeface="Cambria Math" panose="02040503050406030204" pitchFamily="18" charset="0"/>
                            </a:rPr>
                            <m:t>=7</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r>
                                <a:rPr lang="es-ES" i="0">
                                  <a:latin typeface="Cambria Math" panose="02040503050406030204" pitchFamily="18" charset="0"/>
                                </a:rPr>
                                <m:t>−1</m:t>
                              </m:r>
                            </m:sub>
                          </m:sSub>
                          <m:r>
                            <a:rPr lang="es-ES" i="0">
                              <a:latin typeface="Cambria Math" panose="02040503050406030204" pitchFamily="18" charset="0"/>
                            </a:rPr>
                            <m:t>−10</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r>
                                <a:rPr lang="es-ES" i="0">
                                  <a:latin typeface="Cambria Math" panose="02040503050406030204" pitchFamily="18" charset="0"/>
                                </a:rPr>
                                <m:t>−2</m:t>
                              </m:r>
                            </m:sub>
                          </m:sSub>
                        </m:e>
                      </m:mr>
                      <m:mr>
                        <m:e/>
                      </m:mr>
                    </m:m>
                  </m:oMath>
                </a14:m>
                <a:r>
                  <a:rPr lang="es-ES" dirty="0"/>
                  <a:t>   </a:t>
                </a:r>
              </a:p>
              <a:p>
                <a14:m>
                  <m:oMath xmlns:m="http://schemas.openxmlformats.org/officeDocument/2006/math">
                    <m:sSub>
                      <m:sSubPr>
                        <m:ctrlPr>
                          <a:rPr lang="es-ES" i="1" smtClean="0">
                            <a:solidFill>
                              <a:srgbClr val="836967"/>
                            </a:solidFill>
                            <a:latin typeface="Cambria Math" panose="02040503050406030204" pitchFamily="18" charset="0"/>
                          </a:rPr>
                        </m:ctrlPr>
                      </m:sSubPr>
                      <m:e>
                        <m:r>
                          <a:rPr lang="es-ES" b="0" i="1" smtClean="0">
                            <a:solidFill>
                              <a:srgbClr val="836967"/>
                            </a:solidFill>
                            <a:latin typeface="Cambria Math" panose="02040503050406030204" pitchFamily="18" charset="0"/>
                          </a:rPr>
                          <m:t>𝑐𝑜𝑛</m:t>
                        </m:r>
                        <m:r>
                          <a:rPr lang="es-ES" b="0" i="1" smtClean="0">
                            <a:solidFill>
                              <a:srgbClr val="836967"/>
                            </a:solidFill>
                            <a:latin typeface="Cambria Math" panose="02040503050406030204" pitchFamily="18" charset="0"/>
                          </a:rPr>
                          <m:t> </m:t>
                        </m:r>
                        <m:r>
                          <a:rPr lang="es-ES" i="1">
                            <a:latin typeface="Cambria Math" panose="02040503050406030204" pitchFamily="18" charset="0"/>
                          </a:rPr>
                          <m:t>𝑎</m:t>
                        </m:r>
                      </m:e>
                      <m:sub>
                        <m:r>
                          <a:rPr lang="es-ES" i="0">
                            <a:latin typeface="Cambria Math" panose="02040503050406030204" pitchFamily="18" charset="0"/>
                          </a:rPr>
                          <m:t>0</m:t>
                        </m:r>
                      </m:sub>
                    </m:sSub>
                    <m:r>
                      <a:rPr lang="es-ES" i="0">
                        <a:latin typeface="Cambria Math" panose="02040503050406030204" pitchFamily="18" charset="0"/>
                      </a:rPr>
                      <m:t>=2</m:t>
                    </m:r>
                    <m:r>
                      <a:rPr lang="es-ES" b="0" i="1" smtClean="0">
                        <a:latin typeface="Cambria Math" panose="02040503050406030204" pitchFamily="18" charset="0"/>
                      </a:rPr>
                      <m:t> </m:t>
                    </m:r>
                    <m:r>
                      <a:rPr lang="es-ES" i="1">
                        <a:latin typeface="Cambria Math" panose="02040503050406030204" pitchFamily="18" charset="0"/>
                      </a:rPr>
                      <m:t>𝑦</m:t>
                    </m:r>
                    <m:sSub>
                      <m:sSubPr>
                        <m:ctrlPr>
                          <a:rPr lang="es-ES" i="1">
                            <a:solidFill>
                              <a:srgbClr val="836967"/>
                            </a:solidFill>
                            <a:latin typeface="Cambria Math" panose="02040503050406030204" pitchFamily="18" charset="0"/>
                          </a:rPr>
                        </m:ctrlPr>
                      </m:sSubPr>
                      <m:e>
                        <m:r>
                          <a:rPr lang="es-ES" b="0" i="1" smtClean="0">
                            <a:solidFill>
                              <a:srgbClr val="836967"/>
                            </a:solidFill>
                            <a:latin typeface="Cambria Math" panose="02040503050406030204" pitchFamily="18" charset="0"/>
                          </a:rPr>
                          <m:t> </m:t>
                        </m:r>
                        <m:r>
                          <a:rPr lang="es-ES" i="1">
                            <a:latin typeface="Cambria Math" panose="02040503050406030204" pitchFamily="18" charset="0"/>
                          </a:rPr>
                          <m:t>𝑎</m:t>
                        </m:r>
                      </m:e>
                      <m:sub>
                        <m:r>
                          <a:rPr lang="es-ES" i="0">
                            <a:latin typeface="Cambria Math" panose="02040503050406030204" pitchFamily="18" charset="0"/>
                          </a:rPr>
                          <m:t>1</m:t>
                        </m:r>
                      </m:sub>
                    </m:sSub>
                    <m:r>
                      <a:rPr lang="es-ES" i="0">
                        <a:latin typeface="Cambria Math" panose="02040503050406030204" pitchFamily="18" charset="0"/>
                      </a:rPr>
                      <m:t>=3</m:t>
                    </m:r>
                  </m:oMath>
                </a14:m>
                <a:endParaRPr lang="es-ES" dirty="0"/>
              </a:p>
              <a:p>
                <a:r>
                  <a:rPr lang="es-ES" dirty="0"/>
                  <a:t>La ecuación característica es </a:t>
                </a:r>
                <a14:m>
                  <m:oMath xmlns:m="http://schemas.openxmlformats.org/officeDocument/2006/math">
                    <m:m>
                      <m:mPr>
                        <m:plcHide m:val="on"/>
                        <m:mcs>
                          <m:mc>
                            <m:mcPr>
                              <m:count m:val="1"/>
                              <m:mcJc m:val="center"/>
                            </m:mcPr>
                          </m:mc>
                        </m:mcs>
                        <m:ctrlPr>
                          <a:rPr lang="es-ES" dirty="0" smtClean="0">
                            <a:solidFill>
                              <a:srgbClr val="836967"/>
                            </a:solidFill>
                            <a:latin typeface="Cambria Math" panose="02040503050406030204" pitchFamily="18" charset="0"/>
                          </a:rPr>
                        </m:ctrlPr>
                      </m:mPr>
                      <m:mr>
                        <m:e>
                          <m:sSup>
                            <m:sSupPr>
                              <m:ctrlPr>
                                <a:rPr lang="es-ES" dirty="0">
                                  <a:solidFill>
                                    <a:srgbClr val="836967"/>
                                  </a:solidFill>
                                  <a:latin typeface="Cambria Math" panose="02040503050406030204" pitchFamily="18" charset="0"/>
                                </a:rPr>
                              </m:ctrlPr>
                            </m:sSupPr>
                            <m:e>
                              <m:r>
                                <a:rPr lang="es-ES" i="1" dirty="0">
                                  <a:latin typeface="Cambria Math" panose="02040503050406030204" pitchFamily="18" charset="0"/>
                                </a:rPr>
                                <m:t>𝑥</m:t>
                              </m:r>
                            </m:e>
                            <m:sup>
                              <m:r>
                                <a:rPr lang="es-ES" i="0" dirty="0">
                                  <a:latin typeface="Cambria Math" panose="02040503050406030204" pitchFamily="18" charset="0"/>
                                </a:rPr>
                                <m:t>2</m:t>
                              </m:r>
                            </m:sup>
                          </m:sSup>
                          <m:r>
                            <a:rPr lang="es-ES" i="0" dirty="0">
                              <a:latin typeface="Cambria Math" panose="02040503050406030204" pitchFamily="18" charset="0"/>
                            </a:rPr>
                            <m:t>−7</m:t>
                          </m:r>
                          <m:r>
                            <a:rPr lang="es-ES" i="1" dirty="0">
                              <a:latin typeface="Cambria Math" panose="02040503050406030204" pitchFamily="18" charset="0"/>
                            </a:rPr>
                            <m:t>𝑥</m:t>
                          </m:r>
                          <m:r>
                            <a:rPr lang="es-ES" i="0" dirty="0">
                              <a:latin typeface="Cambria Math" panose="02040503050406030204" pitchFamily="18" charset="0"/>
                            </a:rPr>
                            <m:t>+10=0</m:t>
                          </m:r>
                        </m:e>
                      </m:mr>
                      <m:mr>
                        <m:e>
                          <m:d>
                            <m:dPr>
                              <m:ctrlPr>
                                <a:rPr lang="es-ES" i="1" dirty="0">
                                  <a:solidFill>
                                    <a:srgbClr val="836967"/>
                                  </a:solidFill>
                                  <a:latin typeface="Cambria Math" panose="02040503050406030204" pitchFamily="18" charset="0"/>
                                </a:rPr>
                              </m:ctrlPr>
                            </m:dPr>
                            <m:e>
                              <m:r>
                                <a:rPr lang="es-ES" i="1" dirty="0">
                                  <a:latin typeface="Cambria Math" panose="02040503050406030204" pitchFamily="18" charset="0"/>
                                </a:rPr>
                                <m:t>𝑥</m:t>
                              </m:r>
                              <m:r>
                                <a:rPr lang="es-ES" i="0" dirty="0">
                                  <a:latin typeface="Cambria Math" panose="02040503050406030204" pitchFamily="18" charset="0"/>
                                </a:rPr>
                                <m:t>−2</m:t>
                              </m:r>
                            </m:e>
                          </m:d>
                          <m:d>
                            <m:dPr>
                              <m:ctrlPr>
                                <a:rPr lang="es-ES" i="1" dirty="0">
                                  <a:solidFill>
                                    <a:srgbClr val="836967"/>
                                  </a:solidFill>
                                  <a:latin typeface="Cambria Math" panose="02040503050406030204" pitchFamily="18" charset="0"/>
                                </a:rPr>
                              </m:ctrlPr>
                            </m:dPr>
                            <m:e>
                              <m:r>
                                <a:rPr lang="es-ES" i="1" dirty="0">
                                  <a:latin typeface="Cambria Math" panose="02040503050406030204" pitchFamily="18" charset="0"/>
                                </a:rPr>
                                <m:t>𝑥</m:t>
                              </m:r>
                              <m:r>
                                <a:rPr lang="es-ES" i="0" dirty="0">
                                  <a:latin typeface="Cambria Math" panose="02040503050406030204" pitchFamily="18" charset="0"/>
                                </a:rPr>
                                <m:t>−5</m:t>
                              </m:r>
                            </m:e>
                          </m:d>
                          <m:r>
                            <a:rPr lang="es-ES" i="0" dirty="0">
                              <a:latin typeface="Cambria Math" panose="02040503050406030204" pitchFamily="18" charset="0"/>
                            </a:rPr>
                            <m:t>=0</m:t>
                          </m:r>
                        </m:e>
                      </m:mr>
                    </m:m>
                  </m:oMath>
                </a14:m>
                <a:endParaRPr lang="es-ES" dirty="0"/>
              </a:p>
            </p:txBody>
          </p:sp>
        </mc:Choice>
        <mc:Fallback>
          <p:sp>
            <p:nvSpPr>
              <p:cNvPr id="3" name="Marcador de contenido 2">
                <a:extLst>
                  <a:ext uri="{FF2B5EF4-FFF2-40B4-BE49-F238E27FC236}">
                    <a16:creationId xmlns:a16="http://schemas.microsoft.com/office/drawing/2014/main" id="{23BF0E55-9BA2-4396-9441-723A65F0B7DC}"/>
                  </a:ext>
                </a:extLst>
              </p:cNvPr>
              <p:cNvSpPr>
                <a:spLocks noGrp="1" noRot="1" noChangeAspect="1" noMove="1" noResize="1" noEditPoints="1" noAdjustHandles="1" noChangeArrowheads="1" noChangeShapeType="1" noTextEdit="1"/>
              </p:cNvSpPr>
              <p:nvPr>
                <p:ph idx="1"/>
              </p:nvPr>
            </p:nvSpPr>
            <p:spPr>
              <a:blipFill>
                <a:blip r:embed="rId2"/>
                <a:stretch>
                  <a:fillRect l="-889" t="-1250"/>
                </a:stretch>
              </a:blipFill>
            </p:spPr>
            <p:txBody>
              <a:bodyPr/>
              <a:lstStyle/>
              <a:p>
                <a:r>
                  <a:rPr lang="es-ES">
                    <a:noFill/>
                  </a:rPr>
                  <a:t> </a:t>
                </a:r>
              </a:p>
            </p:txBody>
          </p:sp>
        </mc:Fallback>
      </mc:AlternateContent>
    </p:spTree>
    <p:extLst>
      <p:ext uri="{BB962C8B-B14F-4D97-AF65-F5344CB8AC3E}">
        <p14:creationId xmlns:p14="http://schemas.microsoft.com/office/powerpoint/2010/main" val="3744109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CCB01-31D8-4B58-99DD-85A4921511D1}"/>
              </a:ext>
            </a:extLst>
          </p:cNvPr>
          <p:cNvSpPr>
            <a:spLocks noGrp="1"/>
          </p:cNvSpPr>
          <p:nvPr>
            <p:ph type="title"/>
          </p:nvPr>
        </p:nvSpPr>
        <p:spPr/>
        <p:txBody>
          <a:bodyPr/>
          <a:lstStyle/>
          <a:p>
            <a:r>
              <a:rPr lang="es-ES" dirty="0"/>
              <a:t>Solución</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0297E5D1-78B8-4851-B04C-67B379AD26DF}"/>
                  </a:ext>
                </a:extLst>
              </p:cNvPr>
              <p:cNvSpPr>
                <a:spLocks noGrp="1"/>
              </p:cNvSpPr>
              <p:nvPr>
                <p:ph idx="1"/>
              </p:nvPr>
            </p:nvSpPr>
            <p:spPr/>
            <p:txBody>
              <a:bodyPr>
                <a:normAutofit lnSpcReduction="10000"/>
              </a:bodyPr>
              <a:lstStyle/>
              <a:p>
                <a14:m>
                  <m:oMath xmlns:m="http://schemas.openxmlformats.org/officeDocument/2006/math">
                    <m:m>
                      <m:mPr>
                        <m:plcHide m:val="on"/>
                        <m:mcs>
                          <m:mc>
                            <m:mcPr>
                              <m:count m:val="1"/>
                              <m:mcJc m:val="center"/>
                            </m:mcPr>
                          </m:mc>
                        </m:mcs>
                        <m:ctrlPr>
                          <a:rPr lang="es-ES" smtClean="0">
                            <a:solidFill>
                              <a:srgbClr val="836967"/>
                            </a:solidFill>
                            <a:latin typeface="Cambria Math" panose="02040503050406030204" pitchFamily="18" charset="0"/>
                          </a:rPr>
                        </m:ctrlPr>
                      </m:mPr>
                      <m:mr>
                        <m:e>
                          <m:sSub>
                            <m:sSubPr>
                              <m:ctrlPr>
                                <a:rPr lang="es-ES">
                                  <a:solidFill>
                                    <a:srgbClr val="836967"/>
                                  </a:solidFill>
                                  <a:latin typeface="Cambria Math" panose="02040503050406030204" pitchFamily="18" charset="0"/>
                                </a:rPr>
                              </m:ctrlPr>
                            </m:sSubPr>
                            <m:e>
                              <m:r>
                                <a:rPr lang="es-ES" i="1">
                                  <a:latin typeface="Cambria Math" panose="02040503050406030204" pitchFamily="18" charset="0"/>
                                </a:rPr>
                                <m:t>𝑟</m:t>
                              </m:r>
                            </m:e>
                            <m:sub>
                              <m:r>
                                <a:rPr lang="es-ES" i="0">
                                  <a:latin typeface="Cambria Math" panose="02040503050406030204" pitchFamily="18" charset="0"/>
                                </a:rPr>
                                <m:t>1</m:t>
                              </m:r>
                            </m:sub>
                          </m:sSub>
                          <m:r>
                            <a:rPr lang="es-ES" i="0">
                              <a:latin typeface="Cambria Math" panose="02040503050406030204" pitchFamily="18" charset="0"/>
                            </a:rPr>
                            <m:t>=2</m:t>
                          </m:r>
                        </m:e>
                      </m:mr>
                      <m:mr>
                        <m:e>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𝑟</m:t>
                              </m:r>
                            </m:e>
                            <m:sub>
                              <m:r>
                                <a:rPr lang="es-ES" i="0">
                                  <a:latin typeface="Cambria Math" panose="02040503050406030204" pitchFamily="18" charset="0"/>
                                </a:rPr>
                                <m:t>2</m:t>
                              </m:r>
                            </m:sub>
                          </m:sSub>
                          <m:r>
                            <a:rPr lang="es-ES" i="0">
                              <a:latin typeface="Cambria Math" panose="02040503050406030204" pitchFamily="18" charset="0"/>
                            </a:rPr>
                            <m:t>=5</m:t>
                          </m:r>
                        </m:e>
                      </m:mr>
                      <m:mr>
                        <m:e>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sub>
                          </m:sSub>
                          <m:r>
                            <a:rPr lang="es-ES" i="0">
                              <a:latin typeface="Cambria Math" panose="02040503050406030204" pitchFamily="18" charset="0"/>
                            </a:rPr>
                            <m:t>=</m:t>
                          </m:r>
                          <m:r>
                            <a:rPr lang="es-ES" i="1">
                              <a:latin typeface="Cambria Math" panose="02040503050406030204" pitchFamily="18" charset="0"/>
                            </a:rPr>
                            <m:t>𝑎</m:t>
                          </m:r>
                          <m:r>
                            <a:rPr lang="es-ES" i="0">
                              <a:latin typeface="Cambria Math" panose="02040503050406030204" pitchFamily="18" charset="0"/>
                            </a:rPr>
                            <m:t>⋅</m:t>
                          </m:r>
                          <m:sSup>
                            <m:sSupPr>
                              <m:ctrlPr>
                                <a:rPr lang="es-ES" i="1">
                                  <a:solidFill>
                                    <a:srgbClr val="836967"/>
                                  </a:solidFill>
                                  <a:latin typeface="Cambria Math" panose="02040503050406030204" pitchFamily="18" charset="0"/>
                                </a:rPr>
                              </m:ctrlPr>
                            </m:sSupPr>
                            <m:e>
                              <m:r>
                                <a:rPr lang="es-ES" i="0">
                                  <a:latin typeface="Cambria Math" panose="02040503050406030204" pitchFamily="18" charset="0"/>
                                </a:rPr>
                                <m:t>2</m:t>
                              </m:r>
                            </m:e>
                            <m:sup>
                              <m:r>
                                <a:rPr lang="es-ES" i="1">
                                  <a:latin typeface="Cambria Math" panose="02040503050406030204" pitchFamily="18" charset="0"/>
                                </a:rPr>
                                <m:t>𝑛</m:t>
                              </m:r>
                            </m:sup>
                          </m:sSup>
                          <m:r>
                            <a:rPr lang="es-ES" i="0">
                              <a:latin typeface="Cambria Math" panose="02040503050406030204" pitchFamily="18" charset="0"/>
                            </a:rPr>
                            <m:t>+</m:t>
                          </m:r>
                          <m:r>
                            <a:rPr lang="es-ES" i="1">
                              <a:latin typeface="Cambria Math" panose="02040503050406030204" pitchFamily="18" charset="0"/>
                            </a:rPr>
                            <m:t>𝑏</m:t>
                          </m:r>
                          <m:r>
                            <a:rPr lang="es-ES" i="0">
                              <a:latin typeface="Cambria Math" panose="02040503050406030204" pitchFamily="18" charset="0"/>
                            </a:rPr>
                            <m:t>⋅</m:t>
                          </m:r>
                          <m:sSup>
                            <m:sSupPr>
                              <m:ctrlPr>
                                <a:rPr lang="es-ES" i="1">
                                  <a:solidFill>
                                    <a:srgbClr val="836967"/>
                                  </a:solidFill>
                                  <a:latin typeface="Cambria Math" panose="02040503050406030204" pitchFamily="18" charset="0"/>
                                </a:rPr>
                              </m:ctrlPr>
                            </m:sSupPr>
                            <m:e>
                              <m:r>
                                <a:rPr lang="es-ES" i="0">
                                  <a:latin typeface="Cambria Math" panose="02040503050406030204" pitchFamily="18" charset="0"/>
                                </a:rPr>
                                <m:t>5</m:t>
                              </m:r>
                            </m:e>
                            <m:sup>
                              <m:r>
                                <a:rPr lang="es-ES" i="1">
                                  <a:latin typeface="Cambria Math" panose="02040503050406030204" pitchFamily="18" charset="0"/>
                                </a:rPr>
                                <m:t>𝑛</m:t>
                              </m:r>
                            </m:sup>
                          </m:sSup>
                        </m:e>
                      </m:mr>
                    </m:m>
                  </m:oMath>
                </a14:m>
                <a:r>
                  <a:rPr lang="es-ES" dirty="0"/>
                  <a:t>  Para determinar a y b hacemos  n=0 y n=1 y obtenemos un sistema de 2 ecuaciones con dos incógnitas:</a:t>
                </a:r>
              </a:p>
              <a:p>
                <a14:m>
                  <m:oMath xmlns:m="http://schemas.openxmlformats.org/officeDocument/2006/math">
                    <m:m>
                      <m:mPr>
                        <m:plcHide m:val="on"/>
                        <m:mcs>
                          <m:mc>
                            <m:mcPr>
                              <m:count m:val="1"/>
                              <m:mcJc m:val="center"/>
                            </m:mcPr>
                          </m:mc>
                        </m:mcs>
                        <m:ctrlPr>
                          <a:rPr lang="es-ES" dirty="0" smtClean="0">
                            <a:solidFill>
                              <a:srgbClr val="836967"/>
                            </a:solidFill>
                            <a:latin typeface="Cambria Math" panose="02040503050406030204" pitchFamily="18" charset="0"/>
                          </a:rPr>
                        </m:ctrlPr>
                      </m:mPr>
                      <m:mr>
                        <m:e>
                          <m:r>
                            <a:rPr lang="es-ES" dirty="0">
                              <a:latin typeface="Cambria Math" panose="02040503050406030204" pitchFamily="18" charset="0"/>
                            </a:rPr>
                            <m:t>2</m:t>
                          </m:r>
                          <m:r>
                            <a:rPr lang="es-ES" i="0" dirty="0">
                              <a:latin typeface="Cambria Math" panose="02040503050406030204" pitchFamily="18" charset="0"/>
                            </a:rPr>
                            <m:t>=</m:t>
                          </m:r>
                          <m:r>
                            <a:rPr lang="es-ES" i="1" dirty="0">
                              <a:latin typeface="Cambria Math" panose="02040503050406030204" pitchFamily="18" charset="0"/>
                            </a:rPr>
                            <m:t>𝑎</m:t>
                          </m:r>
                          <m:sSup>
                            <m:sSupPr>
                              <m:ctrlPr>
                                <a:rPr lang="es-ES" i="1" dirty="0">
                                  <a:solidFill>
                                    <a:srgbClr val="836967"/>
                                  </a:solidFill>
                                  <a:latin typeface="Cambria Math" panose="02040503050406030204" pitchFamily="18" charset="0"/>
                                </a:rPr>
                              </m:ctrlPr>
                            </m:sSupPr>
                            <m:e>
                              <m:r>
                                <a:rPr lang="es-ES" i="0" dirty="0">
                                  <a:latin typeface="Cambria Math" panose="02040503050406030204" pitchFamily="18" charset="0"/>
                                </a:rPr>
                                <m:t>2</m:t>
                              </m:r>
                            </m:e>
                            <m:sup>
                              <m:r>
                                <a:rPr lang="es-ES" i="0" dirty="0">
                                  <a:latin typeface="Cambria Math" panose="02040503050406030204" pitchFamily="18" charset="0"/>
                                </a:rPr>
                                <m:t>0</m:t>
                              </m:r>
                            </m:sup>
                          </m:sSup>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r>
                                <a:rPr lang="es-ES" i="1" dirty="0">
                                  <a:latin typeface="Cambria Math" panose="02040503050406030204" pitchFamily="18" charset="0"/>
                                </a:rPr>
                                <m:t>𝑏</m:t>
                              </m:r>
                            </m:e>
                            <m:sup>
                              <m:r>
                                <a:rPr lang="es-ES" i="0" dirty="0">
                                  <a:latin typeface="Cambria Math" panose="02040503050406030204" pitchFamily="18" charset="0"/>
                                </a:rPr>
                                <m:t>0</m:t>
                              </m:r>
                            </m:sup>
                          </m:sSup>
                          <m:r>
                            <a:rPr lang="es-ES" i="0" dirty="0">
                              <a:latin typeface="Cambria Math" panose="02040503050406030204" pitchFamily="18" charset="0"/>
                            </a:rPr>
                            <m:t>=</m:t>
                          </m:r>
                          <m:r>
                            <a:rPr lang="es-ES" i="1" dirty="0">
                              <a:latin typeface="Cambria Math" panose="02040503050406030204" pitchFamily="18" charset="0"/>
                            </a:rPr>
                            <m:t>𝑎</m:t>
                          </m:r>
                          <m:r>
                            <a:rPr lang="es-ES" i="0" dirty="0">
                              <a:latin typeface="Cambria Math" panose="02040503050406030204" pitchFamily="18" charset="0"/>
                            </a:rPr>
                            <m:t>+</m:t>
                          </m:r>
                          <m:r>
                            <a:rPr lang="es-ES" i="1" dirty="0">
                              <a:latin typeface="Cambria Math" panose="02040503050406030204" pitchFamily="18" charset="0"/>
                            </a:rPr>
                            <m:t>𝑏</m:t>
                          </m:r>
                        </m:e>
                      </m:mr>
                      <m:mr>
                        <m:e>
                          <m:r>
                            <a:rPr lang="es-ES" i="0" dirty="0">
                              <a:latin typeface="Cambria Math" panose="02040503050406030204" pitchFamily="18" charset="0"/>
                            </a:rPr>
                            <m:t>3=</m:t>
                          </m:r>
                          <m:func>
                            <m:funcPr>
                              <m:ctrlPr>
                                <a:rPr lang="es-ES" i="1" dirty="0">
                                  <a:latin typeface="Cambria Math" panose="02040503050406030204" pitchFamily="18" charset="0"/>
                                </a:rPr>
                              </m:ctrlPr>
                            </m:funcPr>
                            <m:fName>
                              <m:r>
                                <a:rPr lang="es-ES" b="0" i="1" dirty="0" smtClean="0">
                                  <a:latin typeface="Cambria Math" panose="02040503050406030204" pitchFamily="18" charset="0"/>
                                </a:rPr>
                                <m:t>𝑎</m:t>
                              </m:r>
                              <m:r>
                                <a:rPr lang="es-ES" b="0" i="0" dirty="0" smtClean="0">
                                  <a:latin typeface="Cambria Math" panose="02040503050406030204" pitchFamily="18" charset="0"/>
                                </a:rPr>
                                <m:t>.2</m:t>
                              </m:r>
                            </m:fName>
                            <m:e>
                              <m:r>
                                <a:rPr lang="es-ES" i="0" dirty="0">
                                  <a:latin typeface="Cambria Math" panose="02040503050406030204" pitchFamily="18" charset="0"/>
                                </a:rPr>
                                <m:t>+</m:t>
                              </m:r>
                              <m:r>
                                <a:rPr lang="es-ES" i="1" dirty="0">
                                  <a:latin typeface="Cambria Math" panose="02040503050406030204" pitchFamily="18" charset="0"/>
                                </a:rPr>
                                <m:t>𝑏</m:t>
                              </m:r>
                            </m:e>
                          </m:func>
                          <m:r>
                            <a:rPr lang="es-ES" i="0" dirty="0">
                              <a:latin typeface="Cambria Math" panose="02040503050406030204" pitchFamily="18" charset="0"/>
                            </a:rPr>
                            <m:t>⋅</m:t>
                          </m:r>
                          <m:sSup>
                            <m:sSupPr>
                              <m:ctrlPr>
                                <a:rPr lang="es-ES" i="1" dirty="0">
                                  <a:solidFill>
                                    <a:srgbClr val="836967"/>
                                  </a:solidFill>
                                  <a:latin typeface="Cambria Math" panose="02040503050406030204" pitchFamily="18" charset="0"/>
                                </a:rPr>
                              </m:ctrlPr>
                            </m:sSupPr>
                            <m:e>
                              <m:r>
                                <a:rPr lang="es-ES" i="0" dirty="0">
                                  <a:latin typeface="Cambria Math" panose="02040503050406030204" pitchFamily="18" charset="0"/>
                                </a:rPr>
                                <m:t>5</m:t>
                              </m:r>
                            </m:e>
                            <m:sup>
                              <m:r>
                                <a:rPr lang="es-ES" i="0" dirty="0">
                                  <a:latin typeface="Cambria Math" panose="02040503050406030204" pitchFamily="18" charset="0"/>
                                </a:rPr>
                                <m:t>1</m:t>
                              </m:r>
                            </m:sup>
                          </m:sSup>
                          <m:r>
                            <a:rPr lang="es-ES" i="0" dirty="0">
                              <a:latin typeface="Cambria Math" panose="02040503050406030204" pitchFamily="18" charset="0"/>
                            </a:rPr>
                            <m:t>=2</m:t>
                          </m:r>
                          <m:r>
                            <a:rPr lang="es-ES" i="1" dirty="0">
                              <a:latin typeface="Cambria Math" panose="02040503050406030204" pitchFamily="18" charset="0"/>
                            </a:rPr>
                            <m:t>𝑎</m:t>
                          </m:r>
                          <m:r>
                            <a:rPr lang="es-ES" i="0" dirty="0">
                              <a:latin typeface="Cambria Math" panose="02040503050406030204" pitchFamily="18" charset="0"/>
                            </a:rPr>
                            <m:t>+5</m:t>
                          </m:r>
                          <m:r>
                            <a:rPr lang="es-ES" i="1" dirty="0">
                              <a:latin typeface="Cambria Math" panose="02040503050406030204" pitchFamily="18" charset="0"/>
                            </a:rPr>
                            <m:t>𝑏</m:t>
                          </m:r>
                        </m:e>
                      </m:mr>
                    </m:m>
                    <m:r>
                      <a:rPr lang="es-ES" b="0" i="1" dirty="0" smtClean="0">
                        <a:latin typeface="Cambria Math" panose="02040503050406030204" pitchFamily="18" charset="0"/>
                      </a:rPr>
                      <m:t> </m:t>
                    </m:r>
                  </m:oMath>
                </a14:m>
                <a:r>
                  <a:rPr lang="es-ES" dirty="0"/>
                  <a:t>Resolviendo este sistema obtenemos </a:t>
                </a:r>
                <a:r>
                  <a:rPr lang="es-ES" i="1" dirty="0"/>
                  <a:t>a=7/3, b=1/3</a:t>
                </a:r>
              </a:p>
              <a:p>
                <a:r>
                  <a:rPr lang="es-ES" dirty="0"/>
                  <a:t>luego la solución de la relación de recurrencia es </a:t>
                </a:r>
              </a:p>
              <a:p>
                <a14:m>
                  <m:oMath xmlns:m="http://schemas.openxmlformats.org/officeDocument/2006/math">
                    <m:sSub>
                      <m:sSubPr>
                        <m:ctrlPr>
                          <a:rPr lang="es-ES" dirty="0" smtClean="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f>
                      <m:fPr>
                        <m:ctrlPr>
                          <a:rPr lang="es-ES" i="1" dirty="0">
                            <a:solidFill>
                              <a:srgbClr val="836967"/>
                            </a:solidFill>
                            <a:latin typeface="Cambria Math" panose="02040503050406030204" pitchFamily="18" charset="0"/>
                          </a:rPr>
                        </m:ctrlPr>
                      </m:fPr>
                      <m:num>
                        <m:r>
                          <a:rPr lang="es-ES" i="0" dirty="0">
                            <a:latin typeface="Cambria Math" panose="02040503050406030204" pitchFamily="18" charset="0"/>
                          </a:rPr>
                          <m:t>7</m:t>
                        </m:r>
                      </m:num>
                      <m:den>
                        <m:r>
                          <a:rPr lang="es-ES" i="0" dirty="0">
                            <a:latin typeface="Cambria Math" panose="02040503050406030204" pitchFamily="18" charset="0"/>
                          </a:rPr>
                          <m:t>3</m:t>
                        </m:r>
                      </m:den>
                    </m:f>
                    <m:sSup>
                      <m:sSupPr>
                        <m:ctrlPr>
                          <a:rPr lang="es-ES" i="1" dirty="0">
                            <a:solidFill>
                              <a:srgbClr val="836967"/>
                            </a:solidFill>
                            <a:latin typeface="Cambria Math" panose="02040503050406030204" pitchFamily="18" charset="0"/>
                          </a:rPr>
                        </m:ctrlPr>
                      </m:sSupPr>
                      <m:e>
                        <m:r>
                          <a:rPr lang="es-ES" i="0" dirty="0">
                            <a:latin typeface="Cambria Math" panose="02040503050406030204" pitchFamily="18" charset="0"/>
                          </a:rPr>
                          <m:t>2</m:t>
                        </m:r>
                      </m:e>
                      <m:sup>
                        <m:r>
                          <a:rPr lang="es-ES" i="1" dirty="0">
                            <a:latin typeface="Cambria Math" panose="02040503050406030204" pitchFamily="18" charset="0"/>
                          </a:rPr>
                          <m:t>𝑛</m:t>
                        </m:r>
                      </m:sup>
                    </m:sSup>
                    <m:r>
                      <a:rPr lang="es-ES" i="0" dirty="0">
                        <a:latin typeface="Cambria Math" panose="02040503050406030204" pitchFamily="18" charset="0"/>
                      </a:rPr>
                      <m:t>−</m:t>
                    </m:r>
                    <m:f>
                      <m:fPr>
                        <m:ctrlPr>
                          <a:rPr lang="es-ES" i="1" dirty="0">
                            <a:solidFill>
                              <a:srgbClr val="836967"/>
                            </a:solidFill>
                            <a:latin typeface="Cambria Math" panose="02040503050406030204" pitchFamily="18" charset="0"/>
                          </a:rPr>
                        </m:ctrlPr>
                      </m:fPr>
                      <m:num>
                        <m:r>
                          <a:rPr lang="es-ES" i="0" dirty="0">
                            <a:latin typeface="Cambria Math" panose="02040503050406030204" pitchFamily="18" charset="0"/>
                          </a:rPr>
                          <m:t>1</m:t>
                        </m:r>
                      </m:num>
                      <m:den>
                        <m:r>
                          <a:rPr lang="es-ES" i="0" dirty="0">
                            <a:latin typeface="Cambria Math" panose="02040503050406030204" pitchFamily="18" charset="0"/>
                          </a:rPr>
                          <m:t>3</m:t>
                        </m:r>
                      </m:den>
                    </m:f>
                    <m:sSup>
                      <m:sSupPr>
                        <m:ctrlPr>
                          <a:rPr lang="es-ES" i="1" dirty="0">
                            <a:solidFill>
                              <a:srgbClr val="836967"/>
                            </a:solidFill>
                            <a:latin typeface="Cambria Math" panose="02040503050406030204" pitchFamily="18" charset="0"/>
                          </a:rPr>
                        </m:ctrlPr>
                      </m:sSupPr>
                      <m:e>
                        <m:r>
                          <a:rPr lang="es-ES" i="0" dirty="0">
                            <a:latin typeface="Cambria Math" panose="02040503050406030204" pitchFamily="18" charset="0"/>
                          </a:rPr>
                          <m:t>5</m:t>
                        </m:r>
                      </m:e>
                      <m:sup>
                        <m:r>
                          <a:rPr lang="es-ES" i="1" dirty="0">
                            <a:latin typeface="Cambria Math" panose="02040503050406030204" pitchFamily="18" charset="0"/>
                          </a:rPr>
                          <m:t>𝑛</m:t>
                        </m:r>
                      </m:sup>
                    </m:sSup>
                  </m:oMath>
                </a14:m>
                <a:endParaRPr lang="es-ES" dirty="0"/>
              </a:p>
            </p:txBody>
          </p:sp>
        </mc:Choice>
        <mc:Fallback>
          <p:sp>
            <p:nvSpPr>
              <p:cNvPr id="3" name="Marcador de contenido 2">
                <a:extLst>
                  <a:ext uri="{FF2B5EF4-FFF2-40B4-BE49-F238E27FC236}">
                    <a16:creationId xmlns:a16="http://schemas.microsoft.com/office/drawing/2014/main" id="{0297E5D1-78B8-4851-B04C-67B379AD26DF}"/>
                  </a:ext>
                </a:extLst>
              </p:cNvPr>
              <p:cNvSpPr>
                <a:spLocks noGrp="1" noRot="1" noChangeAspect="1" noMove="1" noResize="1" noEditPoints="1" noAdjustHandles="1" noChangeArrowheads="1" noChangeShapeType="1" noTextEdit="1"/>
              </p:cNvSpPr>
              <p:nvPr>
                <p:ph idx="1"/>
              </p:nvPr>
            </p:nvSpPr>
            <p:spPr>
              <a:blipFill>
                <a:blip r:embed="rId2"/>
                <a:stretch>
                  <a:fillRect l="-889" r="-1185"/>
                </a:stretch>
              </a:blipFill>
            </p:spPr>
            <p:txBody>
              <a:bodyPr/>
              <a:lstStyle/>
              <a:p>
                <a:r>
                  <a:rPr lang="es-ES">
                    <a:noFill/>
                  </a:rPr>
                  <a:t> </a:t>
                </a:r>
              </a:p>
            </p:txBody>
          </p:sp>
        </mc:Fallback>
      </mc:AlternateContent>
    </p:spTree>
    <p:extLst>
      <p:ext uri="{BB962C8B-B14F-4D97-AF65-F5344CB8AC3E}">
        <p14:creationId xmlns:p14="http://schemas.microsoft.com/office/powerpoint/2010/main" val="163411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Solución</a:t>
            </a:r>
            <a:r>
              <a:rPr lang="en-US" dirty="0"/>
              <a:t> </a:t>
            </a:r>
            <a:r>
              <a:rPr lang="es-ES" dirty="0"/>
              <a:t>relaciones de recurrencia lineales homogéneas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Buscamos</a:t>
            </a:r>
            <a:r>
              <a:rPr lang="en-US" dirty="0"/>
              <a:t> </a:t>
            </a:r>
            <a:r>
              <a:rPr lang="en-US" dirty="0" err="1"/>
              <a:t>soluciones</a:t>
            </a:r>
            <a:r>
              <a:rPr lang="en-US" dirty="0"/>
              <a:t> de la forma </a:t>
            </a:r>
            <a:r>
              <a:rPr lang="en-US" i="1" dirty="0"/>
              <a:t>a</a:t>
            </a:r>
            <a:r>
              <a:rPr lang="en-US" i="1" baseline="-25000" dirty="0"/>
              <a:t>n</a:t>
            </a:r>
            <a:r>
              <a:rPr lang="en-US" dirty="0"/>
              <a:t> = </a:t>
            </a:r>
            <a:r>
              <a:rPr lang="en-US" i="1" dirty="0" err="1"/>
              <a:t>r</a:t>
            </a:r>
            <a:r>
              <a:rPr lang="en-US" i="1" baseline="30000" dirty="0" err="1"/>
              <a:t>n</a:t>
            </a:r>
            <a:r>
              <a:rPr lang="en-US" dirty="0"/>
              <a:t>, con </a:t>
            </a:r>
            <a:r>
              <a:rPr lang="en-US" i="1" dirty="0"/>
              <a:t>r</a:t>
            </a:r>
            <a:r>
              <a:rPr lang="en-US" dirty="0"/>
              <a:t>  </a:t>
            </a:r>
            <a:r>
              <a:rPr lang="en-US" dirty="0" err="1"/>
              <a:t>constante</a:t>
            </a:r>
            <a:r>
              <a:rPr lang="en-US" dirty="0"/>
              <a:t>.  </a:t>
            </a:r>
          </a:p>
          <a:p>
            <a:r>
              <a:rPr lang="en-US" dirty="0" err="1"/>
              <a:t>Observemos</a:t>
            </a:r>
            <a:r>
              <a:rPr lang="en-US" dirty="0"/>
              <a:t> que </a:t>
            </a:r>
            <a:r>
              <a:rPr lang="en-US" i="1" dirty="0"/>
              <a:t>a</a:t>
            </a:r>
            <a:r>
              <a:rPr lang="en-US" i="1" baseline="-25000" dirty="0"/>
              <a:t>n</a:t>
            </a:r>
            <a:r>
              <a:rPr lang="en-US" dirty="0"/>
              <a:t> = </a:t>
            </a:r>
            <a:r>
              <a:rPr lang="en-US" i="1" dirty="0" err="1"/>
              <a:t>r</a:t>
            </a:r>
            <a:r>
              <a:rPr lang="en-US" i="1" baseline="30000" dirty="0" err="1"/>
              <a:t>n</a:t>
            </a:r>
            <a:r>
              <a:rPr lang="en-US" dirty="0"/>
              <a:t>  es una </a:t>
            </a:r>
            <a:r>
              <a:rPr lang="en-US" dirty="0" err="1"/>
              <a:t>solución</a:t>
            </a:r>
            <a:r>
              <a:rPr lang="en-US" dirty="0"/>
              <a:t> de la </a:t>
            </a:r>
            <a:r>
              <a:rPr lang="en-US" dirty="0" err="1"/>
              <a:t>recurrencia</a:t>
            </a: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a:t>
            </a:r>
            <a:r>
              <a:rPr lang="en-US" sz="2800" dirty="0">
                <a:latin typeface="Cambria Math"/>
                <a:ea typeface="Cambria Math"/>
              </a:rPr>
              <a:t>⋯</a:t>
            </a:r>
            <a:r>
              <a:rPr lang="en-US" sz="2800" i="1" dirty="0"/>
              <a:t> +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  </a:t>
            </a:r>
            <a:r>
              <a:rPr lang="en-US" sz="2800" dirty="0"/>
              <a:t> </a:t>
            </a:r>
            <a:r>
              <a:rPr lang="en-US" sz="2800" dirty="0" err="1"/>
              <a:t>si</a:t>
            </a:r>
            <a:r>
              <a:rPr lang="en-US" sz="2800" dirty="0"/>
              <a:t> y solo </a:t>
            </a:r>
            <a:r>
              <a:rPr lang="en-US" sz="2800" dirty="0" err="1"/>
              <a:t>si</a:t>
            </a:r>
            <a:r>
              <a:rPr lang="en-US" sz="2800" dirty="0"/>
              <a:t>                                </a:t>
            </a:r>
            <a:r>
              <a:rPr lang="en-US" i="1" dirty="0" err="1"/>
              <a:t>r</a:t>
            </a:r>
            <a:r>
              <a:rPr lang="en-US" i="1" baseline="30000" dirty="0" err="1"/>
              <a:t>n</a:t>
            </a:r>
            <a:r>
              <a:rPr lang="en-US" dirty="0"/>
              <a:t> </a:t>
            </a:r>
            <a:r>
              <a:rPr lang="en-US" sz="2400" i="1" dirty="0"/>
              <a:t>= c</a:t>
            </a:r>
            <a:r>
              <a:rPr lang="en-US" sz="2400" baseline="-25000" dirty="0">
                <a:latin typeface="Cambria Math" pitchFamily="18" charset="0"/>
                <a:ea typeface="Cambria Math" pitchFamily="18" charset="0"/>
              </a:rPr>
              <a:t>1</a:t>
            </a:r>
            <a:r>
              <a:rPr lang="en-US" sz="2400" i="1" dirty="0"/>
              <a:t>r</a:t>
            </a:r>
            <a:r>
              <a:rPr lang="en-US" sz="2400" i="1" baseline="30000" dirty="0"/>
              <a:t>n</a:t>
            </a:r>
            <a:r>
              <a:rPr lang="en-US" sz="2400" i="1" baseline="30000" dirty="0">
                <a:latin typeface="Cambria Math"/>
                <a:ea typeface="Cambria Math"/>
              </a:rPr>
              <a:t>−</a:t>
            </a:r>
            <a:r>
              <a:rPr lang="en-US" sz="2400" baseline="30000" dirty="0">
                <a:latin typeface="Cambria Math" pitchFamily="18" charset="0"/>
                <a:ea typeface="Cambria Math" pitchFamily="18" charset="0"/>
              </a:rPr>
              <a:t>1</a:t>
            </a:r>
            <a:r>
              <a:rPr lang="en-US" sz="2400" i="1" baseline="30000" dirty="0"/>
              <a:t> </a:t>
            </a:r>
            <a:r>
              <a:rPr lang="en-US" sz="2400" i="1" dirty="0"/>
              <a:t>+ c</a:t>
            </a:r>
            <a:r>
              <a:rPr lang="en-US" sz="2400" baseline="-25000" dirty="0">
                <a:latin typeface="Cambria Math" pitchFamily="18" charset="0"/>
                <a:ea typeface="Cambria Math" pitchFamily="18" charset="0"/>
              </a:rPr>
              <a:t>2</a:t>
            </a:r>
            <a:r>
              <a:rPr lang="en-US" sz="2400" i="1" dirty="0"/>
              <a:t>r</a:t>
            </a:r>
            <a:r>
              <a:rPr lang="en-US" sz="2400" i="1" baseline="30000" dirty="0"/>
              <a:t>n</a:t>
            </a:r>
            <a:r>
              <a:rPr lang="en-US" sz="2400" i="1" baseline="30000" dirty="0">
                <a:latin typeface="Cambria Math"/>
                <a:ea typeface="Cambria Math"/>
              </a:rPr>
              <a:t>−</a:t>
            </a:r>
            <a:r>
              <a:rPr lang="en-US" sz="2400" baseline="30000" dirty="0">
                <a:latin typeface="Cambria Math" pitchFamily="18" charset="0"/>
                <a:ea typeface="Cambria Math" pitchFamily="18" charset="0"/>
              </a:rPr>
              <a:t>2</a:t>
            </a:r>
            <a:r>
              <a:rPr lang="en-US" sz="2400" i="1" baseline="30000" dirty="0"/>
              <a:t> </a:t>
            </a:r>
            <a:r>
              <a:rPr lang="en-US" sz="2400" i="1" dirty="0"/>
              <a:t>+ </a:t>
            </a:r>
            <a:r>
              <a:rPr lang="en-US" sz="2400" dirty="0">
                <a:latin typeface="Cambria Math"/>
                <a:ea typeface="Cambria Math"/>
              </a:rPr>
              <a:t>⋯ </a:t>
            </a:r>
            <a:r>
              <a:rPr lang="en-US" sz="2400" i="1" dirty="0"/>
              <a:t>+ c</a:t>
            </a:r>
            <a:r>
              <a:rPr lang="en-US" sz="2400" i="1" baseline="-25000" dirty="0"/>
              <a:t>k</a:t>
            </a:r>
            <a:r>
              <a:rPr lang="en-US" sz="2400" i="1" dirty="0"/>
              <a:t> </a:t>
            </a:r>
            <a:r>
              <a:rPr lang="en-US" sz="2400" i="1" dirty="0" err="1"/>
              <a:t>r</a:t>
            </a:r>
            <a:r>
              <a:rPr lang="en-US" sz="2400" i="1" baseline="30000" dirty="0" err="1"/>
              <a:t>n</a:t>
            </a:r>
            <a:r>
              <a:rPr lang="en-US" sz="2400" baseline="30000" dirty="0">
                <a:latin typeface="Cambria Math"/>
                <a:ea typeface="Cambria Math"/>
              </a:rPr>
              <a:t>−</a:t>
            </a:r>
            <a:r>
              <a:rPr lang="en-US" sz="2400" i="1" baseline="30000" dirty="0"/>
              <a:t>k</a:t>
            </a:r>
            <a:r>
              <a:rPr lang="en-US" sz="2400" baseline="30000" dirty="0"/>
              <a:t> </a:t>
            </a:r>
            <a:r>
              <a:rPr lang="en-US" dirty="0"/>
              <a:t>.</a:t>
            </a:r>
          </a:p>
          <a:p>
            <a:r>
              <a:rPr lang="en-US" dirty="0" err="1"/>
              <a:t>Manipulamos</a:t>
            </a:r>
            <a:r>
              <a:rPr lang="en-US" dirty="0"/>
              <a:t> la </a:t>
            </a:r>
            <a:r>
              <a:rPr lang="en-US" dirty="0" err="1"/>
              <a:t>ecuación</a:t>
            </a:r>
            <a:r>
              <a:rPr lang="en-US" dirty="0"/>
              <a:t> y </a:t>
            </a:r>
            <a:r>
              <a:rPr lang="en-US" dirty="0" err="1"/>
              <a:t>obtenemos</a:t>
            </a:r>
            <a:r>
              <a:rPr lang="en-US" dirty="0"/>
              <a:t> la </a:t>
            </a:r>
            <a:r>
              <a:rPr lang="en-US" i="1" dirty="0" err="1"/>
              <a:t>ecuación</a:t>
            </a:r>
            <a:r>
              <a:rPr lang="en-US" i="1" dirty="0"/>
              <a:t> </a:t>
            </a:r>
            <a:r>
              <a:rPr lang="en-US" i="1" dirty="0" err="1"/>
              <a:t>característica</a:t>
            </a:r>
            <a:r>
              <a:rPr lang="en-US" dirty="0"/>
              <a:t>: </a:t>
            </a:r>
          </a:p>
          <a:p>
            <a:pPr>
              <a:buNone/>
            </a:pPr>
            <a:r>
              <a:rPr lang="en-US" dirty="0"/>
              <a:t>      </a:t>
            </a:r>
            <a:r>
              <a:rPr lang="en-US" i="1" dirty="0" err="1"/>
              <a:t>r</a:t>
            </a:r>
            <a:r>
              <a:rPr lang="en-US" i="1" baseline="30000" dirty="0" err="1"/>
              <a:t>k</a:t>
            </a:r>
            <a:r>
              <a:rPr lang="en-US" dirty="0"/>
              <a:t> </a:t>
            </a:r>
            <a:r>
              <a:rPr lang="en-US" sz="2800" dirty="0">
                <a:latin typeface="Cambria Math"/>
                <a:ea typeface="Cambria Math"/>
              </a:rPr>
              <a:t>−</a:t>
            </a:r>
            <a:r>
              <a:rPr lang="en-US" sz="2800" i="1" dirty="0"/>
              <a:t> c</a:t>
            </a:r>
            <a:r>
              <a:rPr lang="en-US" sz="2800" baseline="-25000" dirty="0">
                <a:latin typeface="Cambria Math" pitchFamily="18" charset="0"/>
                <a:ea typeface="Cambria Math" pitchFamily="18" charset="0"/>
              </a:rPr>
              <a:t>1</a:t>
            </a:r>
            <a:r>
              <a:rPr lang="en-US" sz="2800" i="1" dirty="0"/>
              <a:t>r</a:t>
            </a:r>
            <a:r>
              <a:rPr lang="en-US" sz="2800" i="1" baseline="30000" dirty="0"/>
              <a:t>k</a:t>
            </a:r>
            <a:r>
              <a:rPr lang="en-US" sz="2800" i="1" baseline="30000" dirty="0">
                <a:latin typeface="Cambria Math"/>
                <a:ea typeface="Cambria Math"/>
              </a:rPr>
              <a:t>−</a:t>
            </a:r>
            <a:r>
              <a:rPr lang="en-US" sz="2800" baseline="30000" dirty="0">
                <a:latin typeface="Cambria Math" pitchFamily="18" charset="0"/>
                <a:ea typeface="Cambria Math" pitchFamily="18" charset="0"/>
              </a:rPr>
              <a:t>1</a:t>
            </a:r>
            <a:r>
              <a:rPr lang="en-US" sz="2800" i="1" baseline="30000" dirty="0"/>
              <a:t> </a:t>
            </a:r>
            <a:r>
              <a:rPr lang="en-US" sz="2800" i="1" dirty="0"/>
              <a:t> </a:t>
            </a:r>
            <a:r>
              <a:rPr lang="en-US" sz="2800" i="1" dirty="0">
                <a:latin typeface="Cambria Math"/>
                <a:ea typeface="Cambria Math"/>
              </a:rPr>
              <a:t>−</a:t>
            </a:r>
            <a:r>
              <a:rPr lang="en-US" sz="2800" i="1" dirty="0"/>
              <a:t> c</a:t>
            </a:r>
            <a:r>
              <a:rPr lang="en-US" sz="2800" baseline="-25000" dirty="0">
                <a:latin typeface="Cambria Math" pitchFamily="18" charset="0"/>
                <a:ea typeface="Cambria Math" pitchFamily="18" charset="0"/>
              </a:rPr>
              <a:t>2</a:t>
            </a:r>
            <a:r>
              <a:rPr lang="en-US" sz="2800" i="1" dirty="0"/>
              <a:t>r</a:t>
            </a:r>
            <a:r>
              <a:rPr lang="en-US" sz="2800" i="1" baseline="30000" dirty="0"/>
              <a:t>k</a:t>
            </a:r>
            <a:r>
              <a:rPr lang="en-US" sz="2800" i="1" baseline="30000" dirty="0">
                <a:latin typeface="Cambria Math"/>
                <a:ea typeface="Cambria Math"/>
              </a:rPr>
              <a:t>−</a:t>
            </a:r>
            <a:r>
              <a:rPr lang="en-US" sz="2800" baseline="30000" dirty="0">
                <a:latin typeface="Cambria Math" pitchFamily="18" charset="0"/>
                <a:ea typeface="Cambria Math" pitchFamily="18" charset="0"/>
              </a:rPr>
              <a:t>2</a:t>
            </a:r>
            <a:r>
              <a:rPr lang="en-US" sz="2800" i="1" baseline="30000" dirty="0"/>
              <a:t> </a:t>
            </a:r>
            <a:r>
              <a:rPr lang="en-US" sz="2800" i="1" dirty="0">
                <a:latin typeface="Cambria Math"/>
                <a:ea typeface="Cambria Math"/>
              </a:rPr>
              <a:t>−</a:t>
            </a:r>
            <a:r>
              <a:rPr lang="en-US" sz="2800" i="1" dirty="0"/>
              <a:t> </a:t>
            </a:r>
            <a:r>
              <a:rPr lang="en-US" sz="2800" dirty="0">
                <a:latin typeface="Cambria Math"/>
                <a:ea typeface="Cambria Math"/>
              </a:rPr>
              <a:t>⋯</a:t>
            </a:r>
            <a:r>
              <a:rPr lang="en-US" sz="2800" i="1" dirty="0"/>
              <a:t> </a:t>
            </a:r>
            <a:r>
              <a:rPr lang="en-US" sz="2800" i="1" dirty="0">
                <a:latin typeface="Cambria Math"/>
                <a:ea typeface="Cambria Math"/>
              </a:rPr>
              <a:t>−</a:t>
            </a:r>
            <a:r>
              <a:rPr lang="en-US" sz="2800" i="1" dirty="0"/>
              <a:t> c</a:t>
            </a:r>
            <a:r>
              <a:rPr lang="en-US" sz="2800" i="1" baseline="-25000" dirty="0"/>
              <a:t>k</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dirty="0"/>
              <a:t>r</a:t>
            </a:r>
            <a:r>
              <a:rPr lang="en-US" sz="2800" baseline="30000" dirty="0"/>
              <a:t>  </a:t>
            </a:r>
            <a:r>
              <a:rPr lang="en-US" sz="2800" dirty="0">
                <a:latin typeface="Cambria Math"/>
                <a:ea typeface="Cambria Math"/>
              </a:rPr>
              <a:t>− </a:t>
            </a:r>
            <a:r>
              <a:rPr lang="en-US" sz="2800" i="1" dirty="0"/>
              <a:t>c</a:t>
            </a:r>
            <a:r>
              <a:rPr lang="en-US" sz="2400" i="1" baseline="-25000" dirty="0"/>
              <a:t>k   </a:t>
            </a:r>
            <a:r>
              <a:rPr lang="en-US" sz="2400" dirty="0"/>
              <a:t>= </a:t>
            </a:r>
            <a:r>
              <a:rPr lang="en-US" sz="2400" dirty="0">
                <a:latin typeface="Cambria Math" pitchFamily="18" charset="0"/>
                <a:ea typeface="Cambria Math" pitchFamily="18" charset="0"/>
              </a:rPr>
              <a:t>0</a:t>
            </a:r>
            <a:endParaRPr lang="en-US" dirty="0"/>
          </a:p>
          <a:p>
            <a:r>
              <a:rPr lang="en-US" dirty="0"/>
              <a:t>La </a:t>
            </a:r>
            <a:r>
              <a:rPr lang="en-US" dirty="0" err="1"/>
              <a:t>sucesión</a:t>
            </a:r>
            <a:r>
              <a:rPr lang="en-US" dirty="0"/>
              <a:t> {</a:t>
            </a:r>
            <a:r>
              <a:rPr lang="en-US" i="1" dirty="0"/>
              <a:t>a</a:t>
            </a:r>
            <a:r>
              <a:rPr lang="en-US" i="1" baseline="-25000" dirty="0"/>
              <a:t>n</a:t>
            </a:r>
            <a:r>
              <a:rPr lang="en-US" dirty="0"/>
              <a:t>} con  </a:t>
            </a:r>
            <a:r>
              <a:rPr lang="en-US" i="1" dirty="0"/>
              <a:t>a</a:t>
            </a:r>
            <a:r>
              <a:rPr lang="en-US" i="1" baseline="-25000" dirty="0"/>
              <a:t>n</a:t>
            </a:r>
            <a:r>
              <a:rPr lang="en-US" dirty="0"/>
              <a:t> = </a:t>
            </a:r>
            <a:r>
              <a:rPr lang="en-US" i="1" dirty="0" err="1"/>
              <a:t>r</a:t>
            </a:r>
            <a:r>
              <a:rPr lang="en-US" i="1" baseline="30000" dirty="0" err="1"/>
              <a:t>n</a:t>
            </a:r>
            <a:r>
              <a:rPr lang="en-US" dirty="0"/>
              <a:t>  es </a:t>
            </a:r>
            <a:r>
              <a:rPr lang="en-US" dirty="0" err="1"/>
              <a:t>solución</a:t>
            </a:r>
            <a:r>
              <a:rPr lang="en-US" dirty="0"/>
              <a:t> </a:t>
            </a:r>
            <a:r>
              <a:rPr lang="en-US" dirty="0" err="1"/>
              <a:t>si</a:t>
            </a:r>
            <a:r>
              <a:rPr lang="en-US" dirty="0"/>
              <a:t> y solo </a:t>
            </a:r>
            <a:r>
              <a:rPr lang="en-US" dirty="0" err="1"/>
              <a:t>si</a:t>
            </a:r>
            <a:r>
              <a:rPr lang="en-US" dirty="0"/>
              <a:t> r es </a:t>
            </a:r>
            <a:r>
              <a:rPr lang="en-US" dirty="0" err="1"/>
              <a:t>solcuión</a:t>
            </a:r>
            <a:r>
              <a:rPr lang="en-US" dirty="0"/>
              <a:t> de la </a:t>
            </a:r>
            <a:r>
              <a:rPr lang="en-US" dirty="0" err="1"/>
              <a:t>ecuación</a:t>
            </a:r>
            <a:r>
              <a:rPr lang="en-US" dirty="0"/>
              <a:t> </a:t>
            </a:r>
            <a:r>
              <a:rPr lang="en-US" dirty="0" err="1"/>
              <a:t>característica</a:t>
            </a:r>
            <a:r>
              <a:rPr lang="en-US" dirty="0"/>
              <a:t>. </a:t>
            </a:r>
          </a:p>
          <a:p>
            <a:r>
              <a:rPr lang="es-ES" dirty="0"/>
              <a:t>Las soluciones de la ecuación característica se llaman </a:t>
            </a:r>
            <a:r>
              <a:rPr lang="es-ES" i="1" dirty="0"/>
              <a:t>raíces</a:t>
            </a:r>
            <a:r>
              <a:rPr lang="es-ES" dirty="0"/>
              <a:t> de la ecuación característica. Las raíces se utilizan para dar una fórmula explícita de la solución de la relación de recurrencia.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Números</a:t>
            </a:r>
            <a:r>
              <a:rPr lang="en-US" sz="4000" dirty="0"/>
              <a:t> de Fibonacci</a:t>
            </a:r>
          </a:p>
        </p:txBody>
      </p:sp>
      <p:sp>
        <p:nvSpPr>
          <p:cNvPr id="3" name="Content Placeholder 2"/>
          <p:cNvSpPr>
            <a:spLocks noGrp="1"/>
          </p:cNvSpPr>
          <p:nvPr>
            <p:ph idx="1"/>
          </p:nvPr>
        </p:nvSpPr>
        <p:spPr/>
        <p:txBody>
          <a:bodyPr>
            <a:normAutofit lnSpcReduction="10000"/>
          </a:bodyPr>
          <a:lstStyle/>
          <a:p>
            <a:pPr>
              <a:buNone/>
            </a:pPr>
            <a:r>
              <a:rPr lang="en-US" b="1" dirty="0"/>
              <a:t>    </a:t>
            </a:r>
          </a:p>
          <a:p>
            <a:pPr>
              <a:buNone/>
            </a:pPr>
            <a:r>
              <a:rPr lang="es-ES" b="1" dirty="0"/>
              <a:t>Ejemplo:</a:t>
            </a:r>
            <a:r>
              <a:rPr lang="es-ES" dirty="0"/>
              <a:t> Una pareja de conejos (macho y hembra) se coloca en una isla. Una pareja de conejos no se reproduce hasta que alcanzan los 2 meses de edad. Después de los 2 meses de edad, cada par de conejos produce otro par cada mes. Encontrar una relación de recurrencia para el número de parejas de conejos en la isla después de n meses, suponiendo que los conejos nunca mueren.</a:t>
            </a:r>
            <a:endParaRPr lang="en-US" dirty="0"/>
          </a:p>
          <a:p>
            <a:pPr>
              <a:buNone/>
            </a:pPr>
            <a:r>
              <a:rPr lang="en-US" dirty="0"/>
              <a:t>    </a:t>
            </a:r>
            <a:r>
              <a:rPr lang="en-US" i="1" dirty="0"/>
              <a:t>Este es el </a:t>
            </a:r>
            <a:r>
              <a:rPr lang="en-US" i="1" dirty="0" err="1"/>
              <a:t>problema</a:t>
            </a:r>
            <a:r>
              <a:rPr lang="en-US" i="1" dirty="0"/>
              <a:t> original </a:t>
            </a:r>
            <a:r>
              <a:rPr lang="en-US" i="1" dirty="0" err="1"/>
              <a:t>estudiando</a:t>
            </a:r>
            <a:r>
              <a:rPr lang="en-US" i="1" dirty="0"/>
              <a:t> por Leonardo Pisano (Fibonacci) en el </a:t>
            </a:r>
            <a:r>
              <a:rPr lang="en-US" i="1" dirty="0" err="1"/>
              <a:t>siglo</a:t>
            </a:r>
            <a:r>
              <a:rPr lang="en-US" i="1" dirty="0"/>
              <a:t> XIII</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dirty="0"/>
              <a:t>Solución de relaciones de recurrencia lineales homogéneas de grado 2</a:t>
            </a:r>
            <a:endParaRPr lang="en-US" sz="3600" dirty="0"/>
          </a:p>
        </p:txBody>
      </p:sp>
      <p:sp>
        <p:nvSpPr>
          <p:cNvPr id="3" name="Content Placeholder 2"/>
          <p:cNvSpPr>
            <a:spLocks noGrp="1"/>
          </p:cNvSpPr>
          <p:nvPr>
            <p:ph idx="1"/>
          </p:nvPr>
        </p:nvSpPr>
        <p:spPr/>
        <p:txBody>
          <a:bodyPr/>
          <a:lstStyle/>
          <a:p>
            <a:pPr>
              <a:buNone/>
            </a:pPr>
            <a:r>
              <a:rPr lang="en-US" b="1" dirty="0"/>
              <a:t>   T</a:t>
            </a:r>
            <a:r>
              <a:rPr lang="es-ES" b="1" dirty="0" err="1"/>
              <a:t>eorema</a:t>
            </a:r>
            <a:r>
              <a:rPr lang="en-US" b="1" dirty="0"/>
              <a:t> </a:t>
            </a:r>
            <a:r>
              <a:rPr lang="en-US" b="1" dirty="0">
                <a:latin typeface="Cambria Math" pitchFamily="18" charset="0"/>
                <a:ea typeface="Cambria Math" pitchFamily="18" charset="0"/>
              </a:rPr>
              <a:t>1</a:t>
            </a:r>
            <a:r>
              <a:rPr lang="en-US" dirty="0"/>
              <a:t>:  </a:t>
            </a:r>
            <a:r>
              <a:rPr lang="es-ES" dirty="0"/>
              <a:t>Sean </a:t>
            </a:r>
            <a:r>
              <a:rPr lang="en-US" i="1" dirty="0"/>
              <a:t>c</a:t>
            </a:r>
            <a:r>
              <a:rPr lang="en-US" baseline="-25000" dirty="0">
                <a:latin typeface="Cambria Math" pitchFamily="18" charset="0"/>
                <a:ea typeface="Cambria Math" pitchFamily="18" charset="0"/>
              </a:rPr>
              <a:t>1</a:t>
            </a:r>
            <a:r>
              <a:rPr lang="en-US" dirty="0"/>
              <a:t> y </a:t>
            </a:r>
            <a:r>
              <a:rPr lang="en-US" i="1" dirty="0"/>
              <a:t>c</a:t>
            </a:r>
            <a:r>
              <a:rPr lang="en-US" baseline="-25000" dirty="0">
                <a:latin typeface="Cambria Math" pitchFamily="18" charset="0"/>
                <a:ea typeface="Cambria Math" pitchFamily="18" charset="0"/>
              </a:rPr>
              <a:t>2</a:t>
            </a:r>
            <a:r>
              <a:rPr lang="en-US" i="1" dirty="0"/>
              <a:t> </a:t>
            </a:r>
            <a:r>
              <a:rPr lang="en-US" i="1" dirty="0" err="1"/>
              <a:t>números</a:t>
            </a:r>
            <a:r>
              <a:rPr lang="en-US" i="1" dirty="0"/>
              <a:t> </a:t>
            </a:r>
            <a:r>
              <a:rPr lang="en-US" i="1" dirty="0" err="1"/>
              <a:t>reales</a:t>
            </a:r>
            <a:r>
              <a:rPr lang="en-US" dirty="0"/>
              <a:t>. </a:t>
            </a:r>
            <a:r>
              <a:rPr lang="en-US" dirty="0" err="1"/>
              <a:t>Supongamos</a:t>
            </a:r>
            <a:r>
              <a:rPr lang="en-US" dirty="0"/>
              <a:t> que  </a:t>
            </a:r>
            <a:r>
              <a:rPr lang="en-US" i="1" dirty="0"/>
              <a:t>r</a:t>
            </a:r>
            <a:r>
              <a:rPr lang="en-US" baseline="30000" dirty="0">
                <a:latin typeface="Cambria Math" pitchFamily="18" charset="0"/>
                <a:ea typeface="Cambria Math" pitchFamily="18" charset="0"/>
              </a:rPr>
              <a:t>2</a:t>
            </a:r>
            <a:r>
              <a:rPr lang="en-US" i="1" dirty="0"/>
              <a:t> – c</a:t>
            </a:r>
            <a:r>
              <a:rPr lang="en-US" baseline="-25000" dirty="0">
                <a:latin typeface="Cambria Math" pitchFamily="18" charset="0"/>
                <a:ea typeface="Cambria Math" pitchFamily="18" charset="0"/>
              </a:rPr>
              <a:t>1</a:t>
            </a:r>
            <a:r>
              <a:rPr lang="en-US" i="1" dirty="0"/>
              <a:t>r – c</a:t>
            </a:r>
            <a:r>
              <a:rPr lang="en-US" baseline="-25000"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0</a:t>
            </a:r>
            <a:r>
              <a:rPr lang="en-US" i="1" dirty="0"/>
              <a:t> </a:t>
            </a:r>
            <a:r>
              <a:rPr lang="en-US" i="1" dirty="0" err="1"/>
              <a:t>tiene</a:t>
            </a:r>
            <a:r>
              <a:rPr lang="en-US" i="1" dirty="0"/>
              <a:t> dos </a:t>
            </a:r>
            <a:r>
              <a:rPr lang="en-US" i="1" dirty="0" err="1"/>
              <a:t>raíces</a:t>
            </a:r>
            <a:r>
              <a:rPr lang="en-US" i="1" dirty="0"/>
              <a:t> </a:t>
            </a:r>
            <a:r>
              <a:rPr lang="en-US" i="1" dirty="0" err="1"/>
              <a:t>distintas</a:t>
            </a:r>
            <a:r>
              <a:rPr lang="en-US" dirty="0"/>
              <a:t> </a:t>
            </a:r>
            <a:r>
              <a:rPr lang="en-US" i="1" dirty="0"/>
              <a:t>r</a:t>
            </a:r>
            <a:r>
              <a:rPr lang="en-US" i="1" baseline="-25000" dirty="0"/>
              <a:t>1</a:t>
            </a:r>
            <a:r>
              <a:rPr lang="en-US" dirty="0"/>
              <a:t> y </a:t>
            </a:r>
            <a:r>
              <a:rPr lang="en-US" i="1" dirty="0"/>
              <a:t>r</a:t>
            </a:r>
            <a:r>
              <a:rPr lang="en-US" i="1" baseline="-25000" dirty="0"/>
              <a:t>2</a:t>
            </a:r>
            <a:r>
              <a:rPr lang="en-US" dirty="0"/>
              <a:t>. </a:t>
            </a:r>
            <a:r>
              <a:rPr lang="en-US" dirty="0" err="1"/>
              <a:t>Entonces</a:t>
            </a:r>
            <a:r>
              <a:rPr lang="en-US" dirty="0"/>
              <a:t>, la </a:t>
            </a:r>
            <a:r>
              <a:rPr lang="en-US" dirty="0" err="1"/>
              <a:t>sucesión</a:t>
            </a:r>
            <a:r>
              <a:rPr lang="en-US" dirty="0"/>
              <a:t> {</a:t>
            </a:r>
            <a:r>
              <a:rPr lang="en-US" i="1" dirty="0"/>
              <a:t>a</a:t>
            </a:r>
            <a:r>
              <a:rPr lang="en-US" i="1" baseline="-25000" dirty="0"/>
              <a:t>n</a:t>
            </a:r>
            <a:r>
              <a:rPr lang="en-US" dirty="0"/>
              <a:t>} </a:t>
            </a:r>
            <a:r>
              <a:rPr lang="es-ES" dirty="0"/>
              <a:t>es una solución de la relación de recurrencia </a:t>
            </a:r>
            <a:r>
              <a:rPr lang="en-US" dirty="0"/>
              <a:t>  </a:t>
            </a:r>
            <a:r>
              <a:rPr lang="en-US" i="1" dirty="0"/>
              <a:t>a</a:t>
            </a:r>
            <a:r>
              <a:rPr lang="en-US" i="1" baseline="-25000" dirty="0"/>
              <a:t>n</a:t>
            </a:r>
            <a:r>
              <a:rPr lang="en-US" i="1" dirty="0"/>
              <a:t> = </a:t>
            </a:r>
            <a:r>
              <a:rPr lang="en-US" dirty="0"/>
              <a:t>c</a:t>
            </a:r>
            <a:r>
              <a:rPr lang="en-US" baseline="-25000" dirty="0">
                <a:latin typeface="Cambria Math" pitchFamily="18" charset="0"/>
                <a:ea typeface="Cambria Math" pitchFamily="18" charset="0"/>
              </a:rPr>
              <a:t>1</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i="1" dirty="0"/>
              <a:t> + c</a:t>
            </a:r>
            <a:r>
              <a:rPr lang="en-US" baseline="-25000" dirty="0">
                <a:latin typeface="Cambria Math" pitchFamily="18" charset="0"/>
                <a:ea typeface="Cambria Math" pitchFamily="18" charset="0"/>
              </a:rPr>
              <a:t>2</a:t>
            </a:r>
            <a:r>
              <a:rPr lang="en-US" i="1" dirty="0"/>
              <a:t>a</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r>
              <a:rPr lang="en-US" i="1" dirty="0"/>
              <a:t>  </a:t>
            </a:r>
            <a:r>
              <a:rPr lang="es-ES" i="1" dirty="0"/>
              <a:t>si y solo si </a:t>
            </a:r>
            <a:r>
              <a:rPr lang="en-US" i="1" dirty="0"/>
              <a:t> </a:t>
            </a:r>
            <a:endParaRPr lang="en-US" dirty="0"/>
          </a:p>
          <a:p>
            <a:endParaRPr lang="en-US" dirty="0"/>
          </a:p>
          <a:p>
            <a:endParaRPr lang="en-US" dirty="0"/>
          </a:p>
          <a:p>
            <a:pPr>
              <a:buNone/>
            </a:pPr>
            <a:r>
              <a:rPr lang="en-US" dirty="0"/>
              <a:t>    </a:t>
            </a:r>
            <a:r>
              <a:rPr lang="es-ES" dirty="0"/>
              <a:t>para </a:t>
            </a:r>
            <a:r>
              <a:rPr lang="en-US" i="1" dirty="0"/>
              <a:t>n = </a:t>
            </a:r>
            <a:r>
              <a:rPr lang="en-US" dirty="0">
                <a:latin typeface="Cambria Math" pitchFamily="18" charset="0"/>
                <a:ea typeface="Cambria Math" pitchFamily="18" charset="0"/>
              </a:rPr>
              <a:t>0</a:t>
            </a:r>
            <a:r>
              <a:rPr lang="en-US" i="1"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2</a:t>
            </a:r>
            <a:r>
              <a:rPr lang="en-US" i="1" dirty="0"/>
              <a:t>,… </a:t>
            </a:r>
            <a:r>
              <a:rPr lang="en-US" dirty="0"/>
              <a:t>, </a:t>
            </a:r>
            <a:r>
              <a:rPr lang="es-ES" dirty="0"/>
              <a:t>donde</a:t>
            </a:r>
            <a:r>
              <a:rPr lang="en-US" dirty="0"/>
              <a:t> </a:t>
            </a:r>
            <a:r>
              <a:rPr lang="el-GR" dirty="0"/>
              <a:t>α</a:t>
            </a:r>
            <a:r>
              <a:rPr lang="en-US" baseline="-25000" dirty="0">
                <a:latin typeface="Cambria Math" pitchFamily="18" charset="0"/>
                <a:ea typeface="Cambria Math" pitchFamily="18" charset="0"/>
              </a:rPr>
              <a:t>1 y</a:t>
            </a:r>
            <a:r>
              <a:rPr lang="en-US" baseline="-25000" dirty="0"/>
              <a:t> </a:t>
            </a:r>
            <a:r>
              <a:rPr lang="el-GR" dirty="0"/>
              <a:t>α</a:t>
            </a:r>
            <a:r>
              <a:rPr lang="en-US" baseline="-25000" dirty="0">
                <a:latin typeface="Cambria Math" pitchFamily="18" charset="0"/>
                <a:ea typeface="Cambria Math" pitchFamily="18" charset="0"/>
              </a:rPr>
              <a:t>2</a:t>
            </a:r>
            <a:r>
              <a:rPr lang="en-US" dirty="0"/>
              <a:t> </a:t>
            </a:r>
            <a:r>
              <a:rPr lang="es-ES" dirty="0"/>
              <a:t>son constantes</a:t>
            </a:r>
            <a:r>
              <a:rPr lang="en-US" dirty="0"/>
              <a:t>.</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81200" y="3886200"/>
            <a:ext cx="2768918" cy="3486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Aplicación del teorema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a:t>    </a:t>
            </a:r>
            <a:r>
              <a:rPr lang="en-US" b="1" dirty="0"/>
              <a:t>E</a:t>
            </a:r>
            <a:r>
              <a:rPr lang="es-ES" b="1" dirty="0" err="1"/>
              <a:t>jemplo</a:t>
            </a:r>
            <a:r>
              <a:rPr lang="es-ES" b="1" dirty="0"/>
              <a:t> </a:t>
            </a:r>
            <a:r>
              <a:rPr lang="en-US" dirty="0"/>
              <a:t>: </a:t>
            </a:r>
            <a:r>
              <a:rPr lang="es-ES" dirty="0"/>
              <a:t>Busca la solución de la relación de recurrencia</a:t>
            </a:r>
            <a:endParaRPr lang="en-US" dirty="0"/>
          </a:p>
          <a:p>
            <a:pPr>
              <a:buNone/>
            </a:pPr>
            <a:r>
              <a:rPr lang="en-US" dirty="0"/>
              <a:t>           </a:t>
            </a:r>
          </a:p>
          <a:p>
            <a:pPr>
              <a:buNone/>
            </a:pPr>
            <a:r>
              <a:rPr lang="en-US" dirty="0"/>
              <a:t>            </a:t>
            </a:r>
            <a:r>
              <a:rPr lang="en-US" i="1" dirty="0"/>
              <a:t>a</a:t>
            </a:r>
            <a:r>
              <a:rPr lang="en-US" i="1" baseline="-25000" dirty="0"/>
              <a:t>n</a:t>
            </a:r>
            <a:r>
              <a:rPr lang="en-US" dirty="0"/>
              <a:t> = </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2</a:t>
            </a:r>
            <a:r>
              <a:rPr lang="en-US" dirty="0"/>
              <a:t> con </a:t>
            </a:r>
            <a:r>
              <a:rPr lang="en-US" i="1" dirty="0"/>
              <a:t>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2</a:t>
            </a:r>
            <a:r>
              <a:rPr lang="en-US" dirty="0"/>
              <a:t> y </a:t>
            </a:r>
            <a:r>
              <a:rPr lang="en-US" i="1" dirty="0">
                <a:ea typeface="Cambria Math" pitchFamily="18" charset="0"/>
              </a:rPr>
              <a:t>a</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7</a:t>
            </a:r>
            <a:r>
              <a:rPr lang="en-US" dirty="0"/>
              <a:t> </a:t>
            </a:r>
          </a:p>
          <a:p>
            <a:pPr>
              <a:buNone/>
            </a:pPr>
            <a:endParaRPr lang="en-US" dirty="0"/>
          </a:p>
          <a:p>
            <a:pPr>
              <a:buNone/>
            </a:pPr>
            <a:r>
              <a:rPr lang="en-US" b="1" dirty="0"/>
              <a:t>    </a:t>
            </a:r>
            <a:r>
              <a:rPr lang="en-US" b="1" dirty="0" err="1"/>
              <a:t>Solución</a:t>
            </a:r>
            <a:r>
              <a:rPr lang="en-US" dirty="0"/>
              <a:t>: </a:t>
            </a:r>
            <a:r>
              <a:rPr lang="es-ES" dirty="0"/>
              <a:t>La ecuación característica es </a:t>
            </a:r>
            <a:r>
              <a:rPr lang="en-US" dirty="0"/>
              <a:t>  </a:t>
            </a:r>
            <a:r>
              <a:rPr lang="en-US" i="1" dirty="0"/>
              <a:t>r</a:t>
            </a:r>
            <a:r>
              <a:rPr lang="en-US" baseline="30000" dirty="0">
                <a:latin typeface="Cambria Math" pitchFamily="18" charset="0"/>
                <a:ea typeface="Cambria Math" pitchFamily="18" charset="0"/>
              </a:rPr>
              <a:t>2</a:t>
            </a:r>
            <a:r>
              <a:rPr lang="en-US" i="1" dirty="0"/>
              <a:t> </a:t>
            </a:r>
            <a:r>
              <a:rPr lang="en-US" i="1" dirty="0">
                <a:latin typeface="Cambria Math"/>
                <a:ea typeface="Cambria Math"/>
              </a:rPr>
              <a:t>−</a:t>
            </a:r>
            <a:r>
              <a:rPr lang="en-US" i="1" dirty="0"/>
              <a:t>  r </a:t>
            </a:r>
            <a:r>
              <a:rPr lang="en-US" i="1" dirty="0">
                <a:latin typeface="Cambria Math"/>
                <a:ea typeface="Cambria Math"/>
              </a:rPr>
              <a:t>−</a:t>
            </a:r>
            <a:r>
              <a:rPr lang="en-US" i="1" dirty="0"/>
              <a:t>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0. </a:t>
            </a:r>
            <a:r>
              <a:rPr lang="en-US" i="1" dirty="0"/>
              <a:t>  </a:t>
            </a:r>
          </a:p>
          <a:p>
            <a:pPr>
              <a:buNone/>
            </a:pPr>
            <a:r>
              <a:rPr lang="en-US" i="1" dirty="0"/>
              <a:t>    </a:t>
            </a:r>
            <a:r>
              <a:rPr lang="es-ES" i="1" dirty="0"/>
              <a:t>sus raíces son</a:t>
            </a:r>
            <a:r>
              <a:rPr lang="en-US" dirty="0"/>
              <a:t> </a:t>
            </a:r>
            <a:r>
              <a:rPr lang="en-US" i="1" dirty="0"/>
              <a:t>r = </a:t>
            </a:r>
            <a:r>
              <a:rPr lang="en-US" dirty="0">
                <a:latin typeface="Cambria Math" pitchFamily="18" charset="0"/>
                <a:ea typeface="Cambria Math" pitchFamily="18" charset="0"/>
              </a:rPr>
              <a:t>2 </a:t>
            </a:r>
            <a:r>
              <a:rPr lang="es-ES" dirty="0">
                <a:latin typeface="Cambria Math" pitchFamily="18" charset="0"/>
                <a:ea typeface="Cambria Math" pitchFamily="18" charset="0"/>
              </a:rPr>
              <a:t>y</a:t>
            </a:r>
            <a:r>
              <a:rPr lang="en-US" dirty="0"/>
              <a:t> </a:t>
            </a:r>
            <a:r>
              <a:rPr lang="en-US" i="1" dirty="0"/>
              <a:t>r = </a:t>
            </a:r>
            <a:r>
              <a:rPr lang="en-US" i="1" dirty="0">
                <a:latin typeface="Cambria Math"/>
                <a:ea typeface="Cambria Math"/>
              </a:rPr>
              <a:t>−</a:t>
            </a:r>
            <a:r>
              <a:rPr lang="en-US" dirty="0">
                <a:latin typeface="Cambria Math" pitchFamily="18" charset="0"/>
                <a:ea typeface="Cambria Math" pitchFamily="18" charset="0"/>
              </a:rPr>
              <a:t>1</a:t>
            </a:r>
            <a:r>
              <a:rPr lang="en-US" i="1" dirty="0"/>
              <a:t> . </a:t>
            </a:r>
            <a:r>
              <a:rPr lang="es-ES" i="1" dirty="0"/>
              <a:t>Luego</a:t>
            </a:r>
            <a:r>
              <a:rPr lang="en-US" dirty="0"/>
              <a:t>, {</a:t>
            </a:r>
            <a:r>
              <a:rPr lang="en-US" i="1" dirty="0"/>
              <a:t>a</a:t>
            </a:r>
            <a:r>
              <a:rPr lang="en-US" i="1" baseline="-25000" dirty="0"/>
              <a:t>n</a:t>
            </a:r>
            <a:r>
              <a:rPr lang="en-US" dirty="0"/>
              <a:t>}</a:t>
            </a:r>
            <a:r>
              <a:rPr lang="en-US" i="1" dirty="0"/>
              <a:t> </a:t>
            </a:r>
            <a:r>
              <a:rPr lang="es-ES" i="1" dirty="0"/>
              <a:t>Es una solución de la relación de recurrencia sí y solo sí </a:t>
            </a:r>
            <a:r>
              <a:rPr lang="en-US" i="1" dirty="0"/>
              <a:t>a</a:t>
            </a:r>
            <a:r>
              <a:rPr lang="en-US" i="1" baseline="-25000" dirty="0"/>
              <a:t>n</a:t>
            </a:r>
            <a:r>
              <a:rPr lang="en-US" i="1" dirty="0"/>
              <a:t> = </a:t>
            </a:r>
            <a:r>
              <a:rPr lang="el-GR" i="1"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2</a:t>
            </a:r>
            <a:r>
              <a:rPr lang="en-US" i="1" baseline="30000" dirty="0"/>
              <a:t>n</a:t>
            </a:r>
            <a:r>
              <a:rPr lang="en-US" i="1" dirty="0"/>
              <a:t> + </a:t>
            </a:r>
            <a:r>
              <a:rPr lang="el-GR" i="1" dirty="0"/>
              <a:t>α</a:t>
            </a:r>
            <a:r>
              <a:rPr lang="en-US" baseline="-25000" dirty="0">
                <a:latin typeface="Cambria Math" pitchFamily="18" charset="0"/>
                <a:ea typeface="Cambria Math" pitchFamily="18" charset="0"/>
              </a:rPr>
              <a:t>2</a:t>
            </a:r>
            <a:r>
              <a:rPr lang="en-US" dirty="0"/>
              <a:t>(</a:t>
            </a:r>
            <a:r>
              <a:rPr lang="en-US" i="1" dirty="0">
                <a:latin typeface="Cambria Math"/>
                <a:ea typeface="Cambria Math"/>
              </a:rPr>
              <a:t>−</a:t>
            </a:r>
            <a:r>
              <a:rPr lang="en-US" dirty="0">
                <a:latin typeface="Cambria Math" pitchFamily="18" charset="0"/>
                <a:ea typeface="Cambria Math" pitchFamily="18" charset="0"/>
              </a:rPr>
              <a:t>1</a:t>
            </a:r>
            <a:r>
              <a:rPr lang="en-US" i="1" dirty="0"/>
              <a:t>)</a:t>
            </a:r>
            <a:r>
              <a:rPr lang="en-US" i="1" baseline="30000" dirty="0"/>
              <a:t>n</a:t>
            </a:r>
            <a:r>
              <a:rPr lang="en-US" dirty="0"/>
              <a:t>, </a:t>
            </a:r>
            <a:r>
              <a:rPr lang="es-ES" dirty="0"/>
              <a:t>para constantes </a:t>
            </a:r>
            <a:r>
              <a:rPr lang="en-US" dirty="0"/>
              <a:t> </a:t>
            </a:r>
            <a:r>
              <a:rPr lang="el-GR" i="1" dirty="0"/>
              <a:t>α</a:t>
            </a:r>
            <a:r>
              <a:rPr lang="en-US" baseline="-25000" dirty="0">
                <a:latin typeface="Cambria Math" pitchFamily="18" charset="0"/>
                <a:ea typeface="Cambria Math" pitchFamily="18" charset="0"/>
              </a:rPr>
              <a:t>1</a:t>
            </a:r>
            <a:r>
              <a:rPr lang="en-US" i="1" dirty="0"/>
              <a:t> </a:t>
            </a:r>
            <a:r>
              <a:rPr lang="es-ES" i="1" dirty="0"/>
              <a:t>y</a:t>
            </a:r>
            <a:r>
              <a:rPr lang="en-US" i="1" dirty="0"/>
              <a:t> </a:t>
            </a:r>
            <a:r>
              <a:rPr lang="el-GR" i="1" dirty="0"/>
              <a:t>α</a:t>
            </a:r>
            <a:r>
              <a:rPr lang="en-US" baseline="-25000" dirty="0">
                <a:latin typeface="Cambria Math" pitchFamily="18" charset="0"/>
                <a:ea typeface="Cambria Math" pitchFamily="18" charset="0"/>
              </a:rPr>
              <a:t>2</a:t>
            </a:r>
            <a:r>
              <a:rPr lang="en-US" dirty="0"/>
              <a:t>.</a:t>
            </a:r>
          </a:p>
          <a:p>
            <a:pPr>
              <a:buNone/>
            </a:pPr>
            <a:r>
              <a:rPr lang="en-US" dirty="0"/>
              <a:t>      </a:t>
            </a:r>
          </a:p>
          <a:p>
            <a:pPr>
              <a:buNone/>
            </a:pPr>
            <a:r>
              <a:rPr lang="en-US" dirty="0"/>
              <a:t>     </a:t>
            </a:r>
            <a:r>
              <a:rPr lang="es-ES" dirty="0"/>
              <a:t>Para encontrar las constantes </a:t>
            </a:r>
            <a:r>
              <a:rPr lang="en-US" dirty="0"/>
              <a:t> </a:t>
            </a:r>
            <a:r>
              <a:rPr lang="el-GR" dirty="0"/>
              <a:t>α</a:t>
            </a:r>
            <a:r>
              <a:rPr lang="en-US" baseline="-25000" dirty="0">
                <a:latin typeface="Cambria Math" pitchFamily="18" charset="0"/>
                <a:ea typeface="Cambria Math" pitchFamily="18" charset="0"/>
              </a:rPr>
              <a:t>1</a:t>
            </a:r>
            <a:r>
              <a:rPr lang="en-US" dirty="0"/>
              <a:t> </a:t>
            </a:r>
            <a:r>
              <a:rPr lang="es-ES" dirty="0"/>
              <a:t>y</a:t>
            </a:r>
            <a:r>
              <a:rPr lang="en-US" dirty="0"/>
              <a:t> </a:t>
            </a:r>
            <a:r>
              <a:rPr lang="el-GR" dirty="0"/>
              <a:t>α</a:t>
            </a:r>
            <a:r>
              <a:rPr lang="en-US" baseline="-25000" dirty="0">
                <a:latin typeface="Cambria Math" pitchFamily="18" charset="0"/>
                <a:ea typeface="Cambria Math" pitchFamily="18" charset="0"/>
              </a:rPr>
              <a:t>2</a:t>
            </a:r>
            <a:r>
              <a:rPr lang="en-US" dirty="0"/>
              <a:t>,</a:t>
            </a:r>
            <a:r>
              <a:rPr lang="es-ES" dirty="0"/>
              <a:t> observemos que </a:t>
            </a:r>
            <a:endParaRPr lang="en-US" dirty="0"/>
          </a:p>
          <a:p>
            <a:pPr>
              <a:buNone/>
            </a:pPr>
            <a:endParaRPr lang="en-US" dirty="0"/>
          </a:p>
          <a:p>
            <a:pPr>
              <a:buNone/>
            </a:pPr>
            <a:r>
              <a:rPr lang="en-US" dirty="0"/>
              <a:t>            </a:t>
            </a:r>
            <a:r>
              <a:rPr lang="en-US" i="1" dirty="0"/>
              <a:t>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2</a:t>
            </a:r>
            <a:r>
              <a:rPr lang="en-US" dirty="0"/>
              <a:t> = </a:t>
            </a:r>
            <a:r>
              <a:rPr lang="el-GR" i="1" dirty="0"/>
              <a:t>α</a:t>
            </a:r>
            <a:r>
              <a:rPr lang="en-US" baseline="-25000" dirty="0">
                <a:latin typeface="Cambria Math" pitchFamily="18" charset="0"/>
                <a:ea typeface="Cambria Math" pitchFamily="18" charset="0"/>
              </a:rPr>
              <a:t>1</a:t>
            </a:r>
            <a:r>
              <a:rPr lang="en-US" i="1" dirty="0"/>
              <a:t> + </a:t>
            </a:r>
            <a:r>
              <a:rPr lang="el-GR" i="1" dirty="0"/>
              <a:t>α</a:t>
            </a:r>
            <a:r>
              <a:rPr lang="en-US" baseline="-25000" dirty="0">
                <a:latin typeface="Cambria Math" pitchFamily="18" charset="0"/>
                <a:ea typeface="Cambria Math" pitchFamily="18" charset="0"/>
              </a:rPr>
              <a:t>2</a:t>
            </a:r>
            <a:r>
              <a:rPr lang="en-US" dirty="0"/>
              <a:t>  and  </a:t>
            </a:r>
            <a:r>
              <a:rPr lang="en-US" i="1" dirty="0"/>
              <a:t>a</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7</a:t>
            </a:r>
            <a:r>
              <a:rPr lang="en-US" dirty="0"/>
              <a:t> = </a:t>
            </a:r>
            <a:r>
              <a:rPr lang="el-GR"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2</a:t>
            </a:r>
            <a:r>
              <a:rPr lang="en-US" dirty="0"/>
              <a:t> + </a:t>
            </a:r>
            <a:r>
              <a:rPr lang="el-GR" dirty="0"/>
              <a:t>α</a:t>
            </a:r>
            <a:r>
              <a:rPr lang="en-US" baseline="-25000" dirty="0">
                <a:latin typeface="Cambria Math" pitchFamily="18" charset="0"/>
                <a:ea typeface="Cambria Math" pitchFamily="18" charset="0"/>
              </a:rPr>
              <a:t>2</a:t>
            </a:r>
            <a:r>
              <a:rPr lang="en-US" dirty="0"/>
              <a:t>(</a:t>
            </a:r>
            <a:r>
              <a:rPr lang="en-US" dirty="0">
                <a:latin typeface="Cambria Math"/>
                <a:ea typeface="Cambria Math"/>
              </a:rPr>
              <a:t>−</a:t>
            </a:r>
            <a:r>
              <a:rPr lang="en-US" dirty="0">
                <a:latin typeface="Cambria Math" pitchFamily="18" charset="0"/>
                <a:ea typeface="Cambria Math" pitchFamily="18" charset="0"/>
              </a:rPr>
              <a:t>1</a:t>
            </a:r>
            <a:r>
              <a:rPr lang="en-US" dirty="0"/>
              <a:t>).</a:t>
            </a:r>
          </a:p>
          <a:p>
            <a:pPr>
              <a:buNone/>
            </a:pPr>
            <a:endParaRPr lang="en-US" dirty="0"/>
          </a:p>
          <a:p>
            <a:pPr>
              <a:buNone/>
            </a:pPr>
            <a:r>
              <a:rPr lang="en-US" dirty="0"/>
              <a:t>     Re</a:t>
            </a:r>
            <a:r>
              <a:rPr lang="es-ES" dirty="0" err="1"/>
              <a:t>solviendo</a:t>
            </a:r>
            <a:r>
              <a:rPr lang="es-ES" dirty="0"/>
              <a:t> esas ecuaciones tenemos </a:t>
            </a:r>
            <a:r>
              <a:rPr lang="en-US" dirty="0"/>
              <a:t>  </a:t>
            </a:r>
            <a:r>
              <a:rPr lang="el-GR" dirty="0"/>
              <a:t>α</a:t>
            </a:r>
            <a:r>
              <a:rPr lang="en-US" baseline="-25000" dirty="0">
                <a:latin typeface="Cambria Math" pitchFamily="18" charset="0"/>
                <a:ea typeface="Cambria Math" pitchFamily="18" charset="0"/>
              </a:rPr>
              <a:t>1</a:t>
            </a:r>
            <a:r>
              <a:rPr lang="en-US" baseline="-25000" dirty="0"/>
              <a:t> </a:t>
            </a:r>
            <a:r>
              <a:rPr lang="en-US" dirty="0"/>
              <a:t> = </a:t>
            </a:r>
            <a:r>
              <a:rPr lang="en-US" dirty="0">
                <a:latin typeface="Cambria Math" pitchFamily="18" charset="0"/>
                <a:ea typeface="Cambria Math" pitchFamily="18" charset="0"/>
              </a:rPr>
              <a:t>3</a:t>
            </a:r>
            <a:r>
              <a:rPr lang="en-US" dirty="0"/>
              <a:t> y </a:t>
            </a:r>
            <a:r>
              <a:rPr lang="el-GR" dirty="0"/>
              <a:t>α</a:t>
            </a:r>
            <a:r>
              <a:rPr lang="en-US" baseline="-25000" dirty="0">
                <a:latin typeface="Cambria Math" pitchFamily="18" charset="0"/>
                <a:ea typeface="Cambria Math" pitchFamily="18" charset="0"/>
              </a:rPr>
              <a:t>2</a:t>
            </a:r>
            <a:r>
              <a:rPr lang="en-US" baseline="-25000" dirty="0"/>
              <a:t> </a:t>
            </a:r>
            <a:r>
              <a:rPr lang="en-US" dirty="0"/>
              <a:t> = </a:t>
            </a:r>
            <a:r>
              <a:rPr lang="en-US" dirty="0">
                <a:latin typeface="Cambria Math"/>
                <a:ea typeface="Cambria Math"/>
              </a:rPr>
              <a:t>−</a:t>
            </a:r>
            <a:r>
              <a:rPr lang="en-US" dirty="0">
                <a:latin typeface="Cambria Math" pitchFamily="18" charset="0"/>
                <a:ea typeface="Cambria Math" pitchFamily="18" charset="0"/>
              </a:rPr>
              <a:t>1. </a:t>
            </a:r>
            <a:r>
              <a:rPr lang="en-US" dirty="0"/>
              <a:t> </a:t>
            </a:r>
            <a:endParaRPr lang="en-US" baseline="-25000" dirty="0"/>
          </a:p>
          <a:p>
            <a:pPr>
              <a:buNone/>
            </a:pPr>
            <a:endParaRPr lang="en-US" baseline="-25000" dirty="0"/>
          </a:p>
          <a:p>
            <a:pPr>
              <a:buNone/>
            </a:pPr>
            <a:r>
              <a:rPr lang="en-US" dirty="0"/>
              <a:t>     D</a:t>
            </a:r>
            <a:r>
              <a:rPr lang="es-ES" dirty="0"/>
              <a:t>educimos que la solución es la sucesión </a:t>
            </a:r>
            <a:r>
              <a:rPr lang="en-US" dirty="0"/>
              <a:t>{</a:t>
            </a:r>
            <a:r>
              <a:rPr lang="en-US" i="1" dirty="0"/>
              <a:t>a</a:t>
            </a:r>
            <a:r>
              <a:rPr lang="en-US" i="1" baseline="-25000" dirty="0"/>
              <a:t>n</a:t>
            </a:r>
            <a:r>
              <a:rPr lang="en-US" dirty="0"/>
              <a:t>}</a:t>
            </a:r>
            <a:r>
              <a:rPr lang="en-US" i="1" dirty="0"/>
              <a:t> con</a:t>
            </a:r>
            <a:r>
              <a:rPr lang="en-US" dirty="0"/>
              <a:t>   </a:t>
            </a:r>
            <a:r>
              <a:rPr lang="en-US" i="1" dirty="0"/>
              <a:t>a</a:t>
            </a:r>
            <a:r>
              <a:rPr lang="en-US" i="1" baseline="-25000" dirty="0"/>
              <a:t>n</a:t>
            </a:r>
            <a:r>
              <a:rPr lang="en-US" dirty="0"/>
              <a:t> = </a:t>
            </a:r>
            <a:r>
              <a:rPr lang="en-US" dirty="0">
                <a:latin typeface="Cambria Math" pitchFamily="18" charset="0"/>
                <a:ea typeface="Cambria Math" pitchFamily="18" charset="0"/>
              </a:rPr>
              <a:t>3∙2</a:t>
            </a:r>
            <a:r>
              <a:rPr lang="en-US" i="1" baseline="30000" dirty="0"/>
              <a:t>n</a:t>
            </a:r>
            <a:r>
              <a:rPr lang="en-US" dirty="0"/>
              <a:t> </a:t>
            </a:r>
            <a:r>
              <a:rPr lang="en-US" dirty="0">
                <a:latin typeface="Cambria Math"/>
                <a:ea typeface="Cambria Math"/>
              </a:rPr>
              <a:t>−</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i="1" baseline="30000" dirty="0"/>
              <a:t>n</a:t>
            </a:r>
            <a:r>
              <a:rPr lang="en-US" dirty="0"/>
              <a:t>.</a:t>
            </a:r>
          </a:p>
          <a:p>
            <a:pPr>
              <a:buNone/>
            </a:pPr>
            <a:endParaRPr lang="en-US" i="1" baseline="30000" dirty="0"/>
          </a:p>
          <a:p>
            <a:pPr>
              <a:buNone/>
            </a:pPr>
            <a:r>
              <a:rPr lang="en-US" dirty="0"/>
              <a:t>  </a:t>
            </a:r>
          </a:p>
          <a:p>
            <a:pPr>
              <a:buNone/>
            </a:pP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200" dirty="0" err="1"/>
              <a:t>Fórmula</a:t>
            </a:r>
            <a:r>
              <a:rPr lang="en-US" sz="3200" dirty="0"/>
              <a:t> </a:t>
            </a:r>
            <a:r>
              <a:rPr lang="en-US" sz="3200" dirty="0" err="1"/>
              <a:t>explícita</a:t>
            </a:r>
            <a:r>
              <a:rPr lang="en-US" sz="3200" dirty="0"/>
              <a:t> para los </a:t>
            </a:r>
            <a:r>
              <a:rPr lang="en-US" sz="3200" dirty="0" err="1"/>
              <a:t>números</a:t>
            </a:r>
            <a:r>
              <a:rPr lang="en-US" sz="3200" dirty="0"/>
              <a:t> de Fibonacci</a:t>
            </a:r>
          </a:p>
        </p:txBody>
      </p:sp>
      <p:sp>
        <p:nvSpPr>
          <p:cNvPr id="3" name="Content Placeholder 2"/>
          <p:cNvSpPr>
            <a:spLocks noGrp="1"/>
          </p:cNvSpPr>
          <p:nvPr>
            <p:ph idx="1"/>
          </p:nvPr>
        </p:nvSpPr>
        <p:spPr/>
        <p:txBody>
          <a:bodyPr>
            <a:normAutofit fontScale="92500" lnSpcReduction="10000"/>
          </a:bodyPr>
          <a:lstStyle/>
          <a:p>
            <a:pPr>
              <a:buNone/>
            </a:pPr>
            <a:r>
              <a:rPr lang="es-ES" dirty="0"/>
              <a:t>Podemos utilizar el teorema para encontrar una fórmula explícita para los números de </a:t>
            </a:r>
            <a:r>
              <a:rPr lang="en-US" dirty="0"/>
              <a:t>Fibonacci. </a:t>
            </a:r>
            <a:r>
              <a:rPr lang="es-ES" dirty="0"/>
              <a:t>La sucesión de los números de </a:t>
            </a:r>
            <a:r>
              <a:rPr lang="en-US" dirty="0"/>
              <a:t>Fibonacci </a:t>
            </a:r>
            <a:r>
              <a:rPr lang="es-ES" dirty="0"/>
              <a:t>satisface la relación de recurrencia </a:t>
            </a:r>
            <a:r>
              <a:rPr lang="en-US" i="1" dirty="0" err="1"/>
              <a:t>f</a:t>
            </a:r>
            <a:r>
              <a:rPr lang="en-US" i="1" baseline="-25000" dirty="0" err="1"/>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r>
              <a:rPr lang="en-US" dirty="0"/>
              <a:t> </a:t>
            </a:r>
            <a:r>
              <a:rPr lang="es-ES" dirty="0"/>
              <a:t>con las condiciones iniciales</a:t>
            </a:r>
            <a:r>
              <a:rPr lang="en-US" dirty="0"/>
              <a:t>:</a:t>
            </a:r>
            <a:r>
              <a:rPr lang="en-US" i="1" baseline="-25000" dirty="0"/>
              <a:t> </a:t>
            </a:r>
            <a:r>
              <a:rPr lang="en-US" i="1" dirty="0"/>
              <a:t> f</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0  y</a:t>
            </a:r>
            <a:r>
              <a:rPr lang="en-US" dirty="0"/>
              <a:t> </a:t>
            </a: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r>
              <a:rPr lang="en-US" dirty="0"/>
              <a:t>.</a:t>
            </a:r>
          </a:p>
          <a:p>
            <a:pPr>
              <a:buNone/>
            </a:pPr>
            <a:endParaRPr lang="en-US" dirty="0">
              <a:latin typeface="Cambria Math" pitchFamily="18" charset="0"/>
              <a:ea typeface="Cambria Math" pitchFamily="18" charset="0"/>
            </a:endParaRPr>
          </a:p>
          <a:p>
            <a:pPr>
              <a:buNone/>
            </a:pPr>
            <a:r>
              <a:rPr lang="en-US" i="1" dirty="0"/>
              <a:t>    </a:t>
            </a:r>
            <a:r>
              <a:rPr lang="en-US" b="1" dirty="0"/>
              <a:t>S</a:t>
            </a:r>
            <a:r>
              <a:rPr lang="es-ES" b="1" dirty="0" err="1"/>
              <a:t>olución</a:t>
            </a:r>
            <a:r>
              <a:rPr lang="en-US" dirty="0"/>
              <a:t>: </a:t>
            </a:r>
            <a:r>
              <a:rPr lang="es-ES" dirty="0"/>
              <a:t>Las raíces de la ecuación característica  </a:t>
            </a:r>
          </a:p>
          <a:p>
            <a:pPr>
              <a:buNone/>
            </a:pPr>
            <a:r>
              <a:rPr lang="en-US" i="1" dirty="0"/>
              <a:t>r</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r>
              <a:rPr lang="en-US" i="1" dirty="0"/>
              <a:t>– r – </a:t>
            </a:r>
            <a:r>
              <a:rPr lang="en-US"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0 son</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a:t>
            </a:r>
          </a:p>
          <a:p>
            <a:pPr>
              <a:buNone/>
            </a:pPr>
            <a:endParaRPr lang="en-US" i="1" dirty="0"/>
          </a:p>
          <a:p>
            <a:endParaRPr lang="en-US" i="1" dirty="0"/>
          </a:p>
          <a:p>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3429000" y="4343400"/>
            <a:ext cx="1671638" cy="517208"/>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505200" y="5181600"/>
            <a:ext cx="1677353" cy="5172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Números</a:t>
            </a:r>
            <a:r>
              <a:rPr lang="en-US" sz="4000" dirty="0"/>
              <a:t> de Fibonacci</a:t>
            </a:r>
          </a:p>
        </p:txBody>
      </p:sp>
      <p:pic>
        <p:nvPicPr>
          <p:cNvPr id="13" name="Picture 12" descr="addin_tmp.png"/>
          <p:cNvPicPr>
            <a:picLocks noChangeAspect="1"/>
          </p:cNvPicPr>
          <p:nvPr>
            <p:custDataLst>
              <p:tags r:id="rId1"/>
            </p:custDataLst>
          </p:nvPr>
        </p:nvPicPr>
        <p:blipFill>
          <a:blip r:embed="rId8" cstate="print"/>
          <a:stretch>
            <a:fillRect/>
          </a:stretch>
        </p:blipFill>
        <p:spPr>
          <a:xfrm>
            <a:off x="3200400" y="2438400"/>
            <a:ext cx="3562350" cy="472440"/>
          </a:xfrm>
          <a:prstGeom prst="rect">
            <a:avLst/>
          </a:prstGeom>
        </p:spPr>
      </p:pic>
      <p:sp>
        <p:nvSpPr>
          <p:cNvPr id="6" name="Content Placeholder 5"/>
          <p:cNvSpPr>
            <a:spLocks noGrp="1"/>
          </p:cNvSpPr>
          <p:nvPr>
            <p:ph idx="1"/>
          </p:nvPr>
        </p:nvSpPr>
        <p:spPr>
          <a:xfrm>
            <a:off x="685800" y="1981200"/>
            <a:ext cx="8229600" cy="4389120"/>
          </a:xfrm>
        </p:spPr>
        <p:txBody>
          <a:bodyPr>
            <a:normAutofit/>
          </a:bodyPr>
          <a:lstStyle/>
          <a:p>
            <a:pPr>
              <a:buNone/>
            </a:pPr>
            <a:r>
              <a:rPr lang="en-US" dirty="0"/>
              <a:t>     Por el </a:t>
            </a:r>
            <a:r>
              <a:rPr lang="en-US" dirty="0" err="1"/>
              <a:t>Teorema</a:t>
            </a:r>
            <a:r>
              <a:rPr lang="en-US" dirty="0"/>
              <a:t> </a:t>
            </a:r>
            <a:r>
              <a:rPr lang="en-US" dirty="0">
                <a:latin typeface="Cambria Math" pitchFamily="18" charset="0"/>
                <a:ea typeface="Cambria Math" pitchFamily="18" charset="0"/>
              </a:rPr>
              <a:t>1</a:t>
            </a:r>
            <a:endParaRPr lang="en-US" dirty="0"/>
          </a:p>
          <a:p>
            <a:pPr>
              <a:buNone/>
            </a:pPr>
            <a:endParaRPr lang="en-US" dirty="0"/>
          </a:p>
          <a:p>
            <a:pPr>
              <a:buNone/>
            </a:pPr>
            <a:r>
              <a:rPr lang="en-US" dirty="0"/>
              <a:t>     para </a:t>
            </a:r>
            <a:r>
              <a:rPr lang="en-US" dirty="0" err="1"/>
              <a:t>alguna</a:t>
            </a:r>
            <a:r>
              <a:rPr lang="en-US" dirty="0"/>
              <a:t> </a:t>
            </a:r>
            <a:r>
              <a:rPr lang="en-US" dirty="0" err="1"/>
              <a:t>constante</a:t>
            </a:r>
            <a:r>
              <a:rPr lang="el-GR" i="1" dirty="0"/>
              <a:t> α</a:t>
            </a:r>
            <a:r>
              <a:rPr lang="en-US" baseline="-25000" dirty="0">
                <a:latin typeface="Cambria Math" pitchFamily="18" charset="0"/>
                <a:ea typeface="Cambria Math" pitchFamily="18" charset="0"/>
              </a:rPr>
              <a:t>1</a:t>
            </a:r>
            <a:r>
              <a:rPr lang="en-US" i="1" dirty="0"/>
              <a:t> y </a:t>
            </a:r>
            <a:r>
              <a:rPr lang="el-GR" i="1" dirty="0"/>
              <a:t>α</a:t>
            </a:r>
            <a:r>
              <a:rPr lang="en-US" baseline="-25000" dirty="0">
                <a:latin typeface="Cambria Math" pitchFamily="18" charset="0"/>
                <a:ea typeface="Cambria Math" pitchFamily="18" charset="0"/>
              </a:rPr>
              <a:t>2</a:t>
            </a:r>
            <a:r>
              <a:rPr lang="en-US" dirty="0"/>
              <a:t>.</a:t>
            </a:r>
          </a:p>
          <a:p>
            <a:pPr>
              <a:buNone/>
            </a:pPr>
            <a:r>
              <a:rPr lang="en-US" dirty="0"/>
              <a:t>    </a:t>
            </a:r>
            <a:r>
              <a:rPr lang="es-ES" dirty="0"/>
              <a:t>Utilizando las condiciones iniciales </a:t>
            </a:r>
            <a:r>
              <a:rPr lang="en-US" dirty="0"/>
              <a:t> </a:t>
            </a:r>
            <a:r>
              <a:rPr lang="en-US" i="1" dirty="0"/>
              <a:t>f</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0 </a:t>
            </a:r>
            <a:r>
              <a:rPr lang="es-ES" dirty="0">
                <a:latin typeface="Cambria Math" pitchFamily="18" charset="0"/>
                <a:ea typeface="Cambria Math" pitchFamily="18" charset="0"/>
              </a:rPr>
              <a:t>y</a:t>
            </a:r>
            <a:r>
              <a:rPr lang="en-US" dirty="0"/>
              <a:t> </a:t>
            </a: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r>
              <a:rPr lang="es-ES" dirty="0">
                <a:latin typeface="Cambria Math" pitchFamily="18" charset="0"/>
                <a:ea typeface="Cambria Math" pitchFamily="18" charset="0"/>
              </a:rPr>
              <a:t>,</a:t>
            </a:r>
            <a:endParaRPr lang="en-US" dirty="0"/>
          </a:p>
          <a:p>
            <a:pPr>
              <a:buNone/>
            </a:pPr>
            <a:endParaRPr lang="en-US" dirty="0"/>
          </a:p>
          <a:p>
            <a:pPr>
              <a:buNone/>
            </a:pPr>
            <a:endParaRPr lang="en-US" dirty="0"/>
          </a:p>
          <a:p>
            <a:pPr>
              <a:buNone/>
            </a:pPr>
            <a:r>
              <a:rPr lang="en-US" dirty="0"/>
              <a:t>     </a:t>
            </a:r>
            <a:r>
              <a:rPr lang="en-US" sz="1600" dirty="0" err="1"/>
              <a:t>Resolvemos</a:t>
            </a:r>
            <a:r>
              <a:rPr lang="en-US" sz="1600" dirty="0"/>
              <a:t> el </a:t>
            </a:r>
            <a:r>
              <a:rPr lang="en-US" sz="1600" dirty="0" err="1"/>
              <a:t>sistema</a:t>
            </a:r>
            <a:r>
              <a:rPr lang="en-US" sz="1600" dirty="0"/>
              <a:t> y </a:t>
            </a:r>
            <a:r>
              <a:rPr lang="en-US" sz="1600" dirty="0" err="1"/>
              <a:t>obtenemos</a:t>
            </a:r>
            <a:r>
              <a:rPr lang="en-US" sz="1600" dirty="0"/>
              <a:t>                                     </a:t>
            </a:r>
            <a:r>
              <a:rPr lang="en-US" dirty="0"/>
              <a:t>.</a:t>
            </a:r>
          </a:p>
          <a:p>
            <a:pPr>
              <a:buNone/>
            </a:pPr>
            <a:r>
              <a:rPr lang="en-US" dirty="0"/>
              <a:t>     Por tanto, </a:t>
            </a:r>
          </a:p>
          <a:p>
            <a:pPr>
              <a:buNone/>
            </a:pPr>
            <a:endParaRPr lang="en-US" dirty="0"/>
          </a:p>
          <a:p>
            <a:endParaRPr lang="en-US" dirty="0"/>
          </a:p>
          <a:p>
            <a:endParaRPr lang="en-US" dirty="0"/>
          </a:p>
        </p:txBody>
      </p:sp>
      <p:pic>
        <p:nvPicPr>
          <p:cNvPr id="14" name="Picture 13" descr="addin_tmp.png"/>
          <p:cNvPicPr>
            <a:picLocks noChangeAspect="1"/>
          </p:cNvPicPr>
          <p:nvPr>
            <p:custDataLst>
              <p:tags r:id="rId2"/>
            </p:custDataLst>
          </p:nvPr>
        </p:nvPicPr>
        <p:blipFill>
          <a:blip r:embed="rId9" cstate="print"/>
          <a:stretch>
            <a:fillRect/>
          </a:stretch>
        </p:blipFill>
        <p:spPr>
          <a:xfrm>
            <a:off x="2057400" y="3962401"/>
            <a:ext cx="1878330" cy="230505"/>
          </a:xfrm>
          <a:prstGeom prst="rect">
            <a:avLst/>
          </a:prstGeom>
        </p:spPr>
      </p:pic>
      <p:pic>
        <p:nvPicPr>
          <p:cNvPr id="11" name="Picture 10" descr="addin_tmp.png"/>
          <p:cNvPicPr>
            <a:picLocks noChangeAspect="1"/>
          </p:cNvPicPr>
          <p:nvPr>
            <p:custDataLst>
              <p:tags r:id="rId3"/>
            </p:custDataLst>
          </p:nvPr>
        </p:nvPicPr>
        <p:blipFill>
          <a:blip r:embed="rId10" cstate="print"/>
          <a:stretch>
            <a:fillRect/>
          </a:stretch>
        </p:blipFill>
        <p:spPr>
          <a:xfrm>
            <a:off x="2057400" y="4343400"/>
            <a:ext cx="3726180" cy="457200"/>
          </a:xfrm>
          <a:prstGeom prst="rect">
            <a:avLst/>
          </a:prstGeom>
        </p:spPr>
      </p:pic>
      <p:pic>
        <p:nvPicPr>
          <p:cNvPr id="18" name="Picture 17" descr="addin_tmp.png"/>
          <p:cNvPicPr>
            <a:picLocks noChangeAspect="1"/>
          </p:cNvPicPr>
          <p:nvPr>
            <p:custDataLst>
              <p:tags r:id="rId4"/>
            </p:custDataLst>
          </p:nvPr>
        </p:nvPicPr>
        <p:blipFill>
          <a:blip r:embed="rId11" cstate="print"/>
          <a:stretch>
            <a:fillRect/>
          </a:stretch>
        </p:blipFill>
        <p:spPr>
          <a:xfrm>
            <a:off x="4470469" y="4934712"/>
            <a:ext cx="902970" cy="358140"/>
          </a:xfrm>
          <a:prstGeom prst="rect">
            <a:avLst/>
          </a:prstGeom>
        </p:spPr>
      </p:pic>
      <p:pic>
        <p:nvPicPr>
          <p:cNvPr id="19" name="Picture 18" descr="addin_tmp.png"/>
          <p:cNvPicPr>
            <a:picLocks noChangeAspect="1"/>
          </p:cNvPicPr>
          <p:nvPr>
            <p:custDataLst>
              <p:tags r:id="rId5"/>
            </p:custDataLst>
          </p:nvPr>
        </p:nvPicPr>
        <p:blipFill>
          <a:blip r:embed="rId12" cstate="print"/>
          <a:stretch>
            <a:fillRect/>
          </a:stretch>
        </p:blipFill>
        <p:spPr>
          <a:xfrm>
            <a:off x="5638800" y="4889500"/>
            <a:ext cx="1099185" cy="345440"/>
          </a:xfrm>
          <a:prstGeom prst="rect">
            <a:avLst/>
          </a:prstGeom>
        </p:spPr>
      </p:pic>
      <p:pic>
        <p:nvPicPr>
          <p:cNvPr id="12" name="Picture 11" descr="addin_tmp.png"/>
          <p:cNvPicPr>
            <a:picLocks noChangeAspect="1"/>
          </p:cNvPicPr>
          <p:nvPr>
            <p:custDataLst>
              <p:tags r:id="rId6"/>
            </p:custDataLst>
          </p:nvPr>
        </p:nvPicPr>
        <p:blipFill>
          <a:blip r:embed="rId13" cstate="print"/>
          <a:stretch>
            <a:fillRect/>
          </a:stretch>
        </p:blipFill>
        <p:spPr>
          <a:xfrm>
            <a:off x="3048001" y="5638800"/>
            <a:ext cx="3667125" cy="472440"/>
          </a:xfrm>
          <a:prstGeom prst="rect">
            <a:avLst/>
          </a:prstGeom>
        </p:spPr>
      </p:pic>
      <p:sp>
        <p:nvSpPr>
          <p:cNvPr id="21" name="TextBox 20"/>
          <p:cNvSpPr txBox="1"/>
          <p:nvPr/>
        </p:nvSpPr>
        <p:spPr>
          <a:xfrm>
            <a:off x="5791200" y="4343400"/>
            <a:ext cx="381000" cy="369332"/>
          </a:xfrm>
          <a:prstGeom prst="rect">
            <a:avLst/>
          </a:prstGeom>
          <a:noFill/>
        </p:spPr>
        <p:txBody>
          <a:bodyPr wrap="square" rtlCol="0">
            <a:spAutoFit/>
          </a:bodyPr>
          <a:lstStyle/>
          <a:p>
            <a:r>
              <a:rPr lang="en-US" dirty="0"/>
              <a:t>.</a:t>
            </a:r>
          </a:p>
        </p:txBody>
      </p:sp>
      <p:sp>
        <p:nvSpPr>
          <p:cNvPr id="15" name="TextBox 14"/>
          <p:cNvSpPr txBox="1"/>
          <p:nvPr/>
        </p:nvSpPr>
        <p:spPr>
          <a:xfrm>
            <a:off x="5257800" y="4800600"/>
            <a:ext cx="243978" cy="369332"/>
          </a:xfrm>
          <a:prstGeom prst="rect">
            <a:avLst/>
          </a:prstGeom>
          <a:noFill/>
        </p:spPr>
        <p:txBody>
          <a:bodyPr wrap="none" rtlCol="0">
            <a:spAutoFit/>
          </a:bodyPr>
          <a:lstStyle/>
          <a:p>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600" dirty="0"/>
              <a:t>Solución cuando hay raíces repetidas </a:t>
            </a:r>
            <a:endParaRPr lang="en-US" sz="3600" dirty="0"/>
          </a:p>
        </p:txBody>
      </p:sp>
      <p:sp>
        <p:nvSpPr>
          <p:cNvPr id="3" name="Content Placeholder 2"/>
          <p:cNvSpPr>
            <a:spLocks noGrp="1"/>
          </p:cNvSpPr>
          <p:nvPr>
            <p:ph idx="1"/>
          </p:nvPr>
        </p:nvSpPr>
        <p:spPr/>
        <p:txBody>
          <a:bodyPr>
            <a:normAutofit/>
          </a:bodyPr>
          <a:lstStyle/>
          <a:p>
            <a:pPr>
              <a:buNone/>
            </a:pPr>
            <a:r>
              <a:rPr lang="en-US" b="1" dirty="0">
                <a:latin typeface="Cambria Math" pitchFamily="18" charset="0"/>
                <a:ea typeface="Cambria Math" pitchFamily="18" charset="0"/>
              </a:rPr>
              <a:t>    </a:t>
            </a:r>
            <a:r>
              <a:rPr lang="en-US" b="1" dirty="0" err="1">
                <a:latin typeface="Cambria Math" pitchFamily="18" charset="0"/>
                <a:ea typeface="Cambria Math" pitchFamily="18" charset="0"/>
              </a:rPr>
              <a:t>Teorem</a:t>
            </a:r>
            <a:r>
              <a:rPr lang="es-ES" b="1" dirty="0">
                <a:latin typeface="Cambria Math" pitchFamily="18" charset="0"/>
                <a:ea typeface="Cambria Math" pitchFamily="18" charset="0"/>
              </a:rPr>
              <a:t>a</a:t>
            </a:r>
            <a:r>
              <a:rPr lang="en-US" b="1" dirty="0">
                <a:latin typeface="Cambria Math" pitchFamily="18" charset="0"/>
                <a:ea typeface="Cambria Math" pitchFamily="18" charset="0"/>
              </a:rPr>
              <a:t> 2</a:t>
            </a:r>
            <a:r>
              <a:rPr lang="en-US" dirty="0"/>
              <a:t>:  </a:t>
            </a:r>
            <a:r>
              <a:rPr lang="es-ES" dirty="0"/>
              <a:t>Sean</a:t>
            </a:r>
            <a:r>
              <a:rPr lang="en-US" dirty="0"/>
              <a:t> </a:t>
            </a:r>
            <a:r>
              <a:rPr lang="en-US" i="1" dirty="0"/>
              <a:t>c</a:t>
            </a:r>
            <a:r>
              <a:rPr lang="en-US" baseline="-25000" dirty="0">
                <a:latin typeface="Cambria Math" pitchFamily="18" charset="0"/>
                <a:ea typeface="Cambria Math" pitchFamily="18" charset="0"/>
              </a:rPr>
              <a:t>1</a:t>
            </a:r>
            <a:r>
              <a:rPr lang="en-US" dirty="0"/>
              <a:t> </a:t>
            </a:r>
            <a:r>
              <a:rPr lang="es-ES" dirty="0"/>
              <a:t>y</a:t>
            </a:r>
            <a:r>
              <a:rPr lang="en-US" dirty="0"/>
              <a:t> </a:t>
            </a:r>
            <a:r>
              <a:rPr lang="en-US" i="1" dirty="0"/>
              <a:t>c</a:t>
            </a:r>
            <a:r>
              <a:rPr lang="en-US" baseline="-25000" dirty="0">
                <a:latin typeface="Cambria Math" pitchFamily="18" charset="0"/>
                <a:ea typeface="Cambria Math" pitchFamily="18" charset="0"/>
              </a:rPr>
              <a:t>2</a:t>
            </a:r>
            <a:r>
              <a:rPr lang="en-US" i="1" dirty="0"/>
              <a:t> </a:t>
            </a:r>
            <a:r>
              <a:rPr lang="es-ES" i="1" dirty="0"/>
              <a:t>números </a:t>
            </a:r>
            <a:r>
              <a:rPr lang="en-US" dirty="0" err="1"/>
              <a:t>reales</a:t>
            </a:r>
            <a:r>
              <a:rPr lang="en-US" dirty="0"/>
              <a:t> con </a:t>
            </a:r>
            <a:r>
              <a:rPr lang="en-US" i="1" dirty="0"/>
              <a:t>c</a:t>
            </a:r>
            <a:r>
              <a:rPr lang="en-US" baseline="-25000" dirty="0">
                <a:latin typeface="Cambria Math" pitchFamily="18" charset="0"/>
                <a:ea typeface="Cambria Math" pitchFamily="18" charset="0"/>
              </a:rPr>
              <a:t>2</a:t>
            </a:r>
            <a:r>
              <a:rPr lang="en-US" i="1" baseline="-25000" dirty="0"/>
              <a:t> </a:t>
            </a:r>
            <a:r>
              <a:rPr lang="en-US" dirty="0">
                <a:latin typeface="Cambria Math"/>
                <a:ea typeface="Cambria Math"/>
              </a:rPr>
              <a:t>≠ 0</a:t>
            </a:r>
            <a:r>
              <a:rPr lang="en-US" dirty="0"/>
              <a:t>.  </a:t>
            </a:r>
            <a:r>
              <a:rPr lang="en-US" dirty="0" err="1"/>
              <a:t>Supongamos</a:t>
            </a:r>
            <a:r>
              <a:rPr lang="en-US" dirty="0"/>
              <a:t> que </a:t>
            </a:r>
            <a:r>
              <a:rPr lang="en-US" i="1" dirty="0"/>
              <a:t>r</a:t>
            </a:r>
            <a:r>
              <a:rPr lang="en-US" baseline="30000" dirty="0">
                <a:latin typeface="Cambria Math" pitchFamily="18" charset="0"/>
                <a:ea typeface="Cambria Math" pitchFamily="18" charset="0"/>
              </a:rPr>
              <a:t>2</a:t>
            </a:r>
            <a:r>
              <a:rPr lang="en-US" i="1" dirty="0"/>
              <a:t> – c</a:t>
            </a:r>
            <a:r>
              <a:rPr lang="en-US" baseline="-25000" dirty="0">
                <a:latin typeface="Cambria Math" pitchFamily="18" charset="0"/>
                <a:ea typeface="Cambria Math" pitchFamily="18" charset="0"/>
              </a:rPr>
              <a:t>1</a:t>
            </a:r>
            <a:r>
              <a:rPr lang="en-US" i="1" dirty="0"/>
              <a:t>r – c</a:t>
            </a:r>
            <a:r>
              <a:rPr lang="en-US" baseline="-25000"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0</a:t>
            </a:r>
            <a:r>
              <a:rPr lang="en-US" i="1" dirty="0"/>
              <a:t> </a:t>
            </a:r>
            <a:r>
              <a:rPr lang="en-US" i="1" dirty="0" err="1"/>
              <a:t>tiene</a:t>
            </a:r>
            <a:r>
              <a:rPr lang="en-US" i="1" dirty="0"/>
              <a:t> una </a:t>
            </a:r>
            <a:r>
              <a:rPr lang="en-US" i="1" dirty="0" err="1"/>
              <a:t>raiz</a:t>
            </a:r>
            <a:r>
              <a:rPr lang="en-US" i="1" dirty="0"/>
              <a:t> doble r</a:t>
            </a:r>
            <a:r>
              <a:rPr lang="en-US" baseline="-25000" dirty="0">
                <a:latin typeface="Cambria Math" pitchFamily="18" charset="0"/>
                <a:ea typeface="Cambria Math" pitchFamily="18" charset="0"/>
              </a:rPr>
              <a:t>0</a:t>
            </a:r>
            <a:r>
              <a:rPr lang="en-US" dirty="0"/>
              <a:t>. </a:t>
            </a:r>
            <a:r>
              <a:rPr lang="es-ES" dirty="0"/>
              <a:t>Entonces la sucesión </a:t>
            </a:r>
            <a:r>
              <a:rPr lang="en-US" dirty="0"/>
              <a:t> {</a:t>
            </a:r>
            <a:r>
              <a:rPr lang="en-US" i="1" dirty="0"/>
              <a:t>a</a:t>
            </a:r>
            <a:r>
              <a:rPr lang="en-US" i="1" baseline="-25000" dirty="0"/>
              <a:t>n</a:t>
            </a:r>
            <a:r>
              <a:rPr lang="en-US" dirty="0"/>
              <a:t>} </a:t>
            </a:r>
            <a:r>
              <a:rPr lang="es-ES" dirty="0"/>
              <a:t>es una solución de la relación de recurrencia </a:t>
            </a:r>
            <a:r>
              <a:rPr lang="en-US" i="1" dirty="0"/>
              <a:t>a</a:t>
            </a:r>
            <a:r>
              <a:rPr lang="en-US" i="1" baseline="-25000" dirty="0"/>
              <a:t>n</a:t>
            </a:r>
            <a:r>
              <a:rPr lang="en-US" i="1" dirty="0"/>
              <a:t> = c</a:t>
            </a:r>
            <a:r>
              <a:rPr lang="en-US" baseline="-25000" dirty="0">
                <a:latin typeface="Cambria Math" pitchFamily="18" charset="0"/>
                <a:ea typeface="Cambria Math" pitchFamily="18" charset="0"/>
              </a:rPr>
              <a:t>1</a:t>
            </a:r>
            <a:r>
              <a:rPr lang="en-US" i="1" dirty="0"/>
              <a:t>a</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c</a:t>
            </a:r>
            <a:r>
              <a:rPr lang="en-US" baseline="-25000" dirty="0">
                <a:latin typeface="Cambria Math" pitchFamily="18" charset="0"/>
                <a:ea typeface="Cambria Math" pitchFamily="18" charset="0"/>
              </a:rPr>
              <a:t>2</a:t>
            </a:r>
            <a:r>
              <a:rPr lang="en-US" i="1" dirty="0"/>
              <a:t>a</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 </a:t>
            </a:r>
            <a:endParaRPr lang="en-US" dirty="0"/>
          </a:p>
          <a:p>
            <a:r>
              <a:rPr lang="en-US" dirty="0" err="1"/>
              <a:t>si</a:t>
            </a:r>
            <a:r>
              <a:rPr lang="en-US" dirty="0"/>
              <a:t> y solo </a:t>
            </a:r>
            <a:r>
              <a:rPr lang="en-US" dirty="0" err="1"/>
              <a:t>si</a:t>
            </a:r>
            <a:endParaRPr lang="en-US" dirty="0"/>
          </a:p>
          <a:p>
            <a:endParaRPr lang="en-US" dirty="0"/>
          </a:p>
          <a:p>
            <a:pPr>
              <a:buNone/>
            </a:pPr>
            <a:r>
              <a:rPr lang="en-US" dirty="0"/>
              <a:t>  para </a:t>
            </a:r>
            <a:r>
              <a:rPr lang="en-US" i="1" dirty="0"/>
              <a:t>n = </a:t>
            </a:r>
            <a:r>
              <a:rPr lang="en-US" dirty="0">
                <a:latin typeface="Cambria Math" pitchFamily="18" charset="0"/>
                <a:ea typeface="Cambria Math" pitchFamily="18" charset="0"/>
              </a:rPr>
              <a:t>0,1,2</a:t>
            </a:r>
            <a:r>
              <a:rPr lang="en-US" i="1" dirty="0"/>
              <a:t>,… </a:t>
            </a:r>
            <a:r>
              <a:rPr lang="en-US" dirty="0"/>
              <a:t>, </a:t>
            </a:r>
            <a:r>
              <a:rPr lang="en-US" dirty="0" err="1"/>
              <a:t>donde</a:t>
            </a:r>
            <a:r>
              <a:rPr lang="en-US" dirty="0"/>
              <a:t> </a:t>
            </a:r>
            <a:r>
              <a:rPr lang="el-GR" dirty="0"/>
              <a:t>α</a:t>
            </a:r>
            <a:r>
              <a:rPr lang="en-US" baseline="-25000" dirty="0">
                <a:latin typeface="Cambria Math" pitchFamily="18" charset="0"/>
                <a:ea typeface="Cambria Math" pitchFamily="18" charset="0"/>
              </a:rPr>
              <a:t>1</a:t>
            </a:r>
            <a:r>
              <a:rPr lang="en-US" baseline="-25000" dirty="0"/>
              <a:t> y </a:t>
            </a:r>
            <a:r>
              <a:rPr lang="el-GR" dirty="0"/>
              <a:t>α</a:t>
            </a:r>
            <a:r>
              <a:rPr lang="en-US" baseline="-25000" dirty="0">
                <a:latin typeface="Cambria Math" pitchFamily="18" charset="0"/>
                <a:ea typeface="Cambria Math" pitchFamily="18" charset="0"/>
              </a:rPr>
              <a:t>2</a:t>
            </a:r>
            <a:r>
              <a:rPr lang="en-US" dirty="0"/>
              <a:t>  son </a:t>
            </a:r>
            <a:r>
              <a:rPr lang="en-US" dirty="0" err="1"/>
              <a:t>constantes</a:t>
            </a:r>
            <a:r>
              <a:rPr lang="en-US" dirty="0"/>
              <a:t>.</a:t>
            </a:r>
            <a:endParaRPr lang="en-US" baseline="-25000"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752600" y="4038600"/>
            <a:ext cx="2997518" cy="381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Aplicación</a:t>
            </a:r>
            <a:r>
              <a:rPr lang="en-US" sz="4000" dirty="0"/>
              <a:t> del </a:t>
            </a:r>
            <a:r>
              <a:rPr lang="en-US" sz="4000" dirty="0" err="1"/>
              <a:t>Teorema</a:t>
            </a:r>
            <a:r>
              <a:rPr lang="en-US" sz="4000" dirty="0"/>
              <a:t> 2</a:t>
            </a:r>
          </a:p>
        </p:txBody>
      </p:sp>
      <p:sp>
        <p:nvSpPr>
          <p:cNvPr id="3" name="Content Placeholder 2"/>
          <p:cNvSpPr>
            <a:spLocks noGrp="1"/>
          </p:cNvSpPr>
          <p:nvPr>
            <p:ph idx="1"/>
          </p:nvPr>
        </p:nvSpPr>
        <p:spPr/>
        <p:txBody>
          <a:bodyPr>
            <a:normAutofit fontScale="62500" lnSpcReduction="20000"/>
          </a:bodyPr>
          <a:lstStyle/>
          <a:p>
            <a:pPr>
              <a:buNone/>
            </a:pPr>
            <a:r>
              <a:rPr lang="en-US" b="1" dirty="0"/>
              <a:t>    </a:t>
            </a:r>
            <a:r>
              <a:rPr lang="en-US" b="1" dirty="0" err="1"/>
              <a:t>Ejemplo</a:t>
            </a:r>
            <a:r>
              <a:rPr lang="en-US" dirty="0"/>
              <a:t>:  </a:t>
            </a:r>
            <a:r>
              <a:rPr lang="es-ES" dirty="0"/>
              <a:t>Cuál es la solución de la relación de recurrencia </a:t>
            </a:r>
            <a:r>
              <a:rPr lang="en-US" dirty="0"/>
              <a:t>                                                                     </a:t>
            </a:r>
            <a:r>
              <a:rPr lang="en-US" i="1" dirty="0"/>
              <a:t>a</a:t>
            </a:r>
            <a:r>
              <a:rPr lang="en-US" i="1" baseline="-25000" dirty="0"/>
              <a:t>n</a:t>
            </a:r>
            <a:r>
              <a:rPr lang="en-US" dirty="0"/>
              <a:t> = 6</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9</a:t>
            </a:r>
            <a:r>
              <a:rPr lang="en-US" i="1" dirty="0"/>
              <a:t>a</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2</a:t>
            </a:r>
            <a:r>
              <a:rPr lang="en-US" dirty="0"/>
              <a:t> </a:t>
            </a:r>
            <a:r>
              <a:rPr lang="es-ES" dirty="0"/>
              <a:t>con</a:t>
            </a:r>
            <a:r>
              <a:rPr lang="en-US" dirty="0"/>
              <a:t> </a:t>
            </a:r>
            <a:r>
              <a:rPr lang="en-US" i="1" dirty="0"/>
              <a:t>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 </a:t>
            </a:r>
            <a:r>
              <a:rPr lang="es-ES" dirty="0">
                <a:latin typeface="Cambria Math" pitchFamily="18" charset="0"/>
                <a:ea typeface="Cambria Math" pitchFamily="18" charset="0"/>
              </a:rPr>
              <a:t>y</a:t>
            </a:r>
            <a:r>
              <a:rPr lang="en-US" dirty="0"/>
              <a:t> </a:t>
            </a:r>
            <a:r>
              <a:rPr lang="en-US" i="1" dirty="0"/>
              <a:t>a</a:t>
            </a:r>
            <a:r>
              <a:rPr lang="en-US" baseline="-25000" dirty="0">
                <a:latin typeface="Cambria Math" pitchFamily="18" charset="0"/>
                <a:ea typeface="Cambria Math" pitchFamily="18" charset="0"/>
              </a:rPr>
              <a:t>1</a:t>
            </a:r>
            <a:r>
              <a:rPr lang="en-US" dirty="0"/>
              <a:t> = 6? </a:t>
            </a:r>
          </a:p>
          <a:p>
            <a:pPr>
              <a:buNone/>
            </a:pPr>
            <a:endParaRPr lang="en-US" dirty="0"/>
          </a:p>
          <a:p>
            <a:pPr>
              <a:buNone/>
            </a:pPr>
            <a:r>
              <a:rPr lang="en-US" dirty="0"/>
              <a:t>    </a:t>
            </a:r>
            <a:r>
              <a:rPr lang="en-US" b="1" dirty="0" err="1"/>
              <a:t>Solución</a:t>
            </a:r>
            <a:r>
              <a:rPr lang="en-US" dirty="0"/>
              <a:t>: </a:t>
            </a:r>
            <a:r>
              <a:rPr lang="es-ES" dirty="0"/>
              <a:t>La ecuación característica es </a:t>
            </a:r>
            <a:r>
              <a:rPr lang="en-US" i="1" dirty="0"/>
              <a:t>r</a:t>
            </a:r>
            <a:r>
              <a:rPr lang="en-US" baseline="30000" dirty="0">
                <a:latin typeface="Cambria Math" pitchFamily="18" charset="0"/>
                <a:ea typeface="Cambria Math" pitchFamily="18" charset="0"/>
              </a:rPr>
              <a:t>2</a:t>
            </a:r>
            <a:r>
              <a:rPr lang="en-US" i="1" dirty="0"/>
              <a:t> </a:t>
            </a:r>
            <a:r>
              <a:rPr lang="en-US" i="1" dirty="0">
                <a:latin typeface="Cambria Math"/>
                <a:ea typeface="Cambria Math"/>
              </a:rPr>
              <a:t>− </a:t>
            </a:r>
            <a:r>
              <a:rPr lang="en-US" dirty="0">
                <a:latin typeface="Cambria Math" pitchFamily="18" charset="0"/>
                <a:ea typeface="Cambria Math" pitchFamily="18" charset="0"/>
              </a:rPr>
              <a:t>6</a:t>
            </a:r>
            <a:r>
              <a:rPr lang="en-US" i="1" dirty="0"/>
              <a:t>r + </a:t>
            </a:r>
            <a:r>
              <a:rPr lang="en-US" dirty="0">
                <a:latin typeface="Cambria Math" pitchFamily="18" charset="0"/>
                <a:ea typeface="Cambria Math" pitchFamily="18" charset="0"/>
              </a:rPr>
              <a:t>9</a:t>
            </a:r>
            <a:r>
              <a:rPr lang="en-US" i="1" dirty="0"/>
              <a:t> = </a:t>
            </a:r>
            <a:r>
              <a:rPr lang="en-US" dirty="0">
                <a:latin typeface="Cambria Math" pitchFamily="18" charset="0"/>
                <a:ea typeface="Cambria Math" pitchFamily="18" charset="0"/>
              </a:rPr>
              <a:t>0</a:t>
            </a:r>
            <a:r>
              <a:rPr lang="en-US" i="1" dirty="0"/>
              <a:t>. </a:t>
            </a:r>
          </a:p>
          <a:p>
            <a:pPr>
              <a:buNone/>
            </a:pPr>
            <a:r>
              <a:rPr lang="en-US" i="1" dirty="0"/>
              <a:t>    </a:t>
            </a:r>
            <a:r>
              <a:rPr lang="en-US" dirty="0"/>
              <a:t>T</a:t>
            </a:r>
            <a:r>
              <a:rPr lang="es-ES" dirty="0" err="1"/>
              <a:t>iene</a:t>
            </a:r>
            <a:r>
              <a:rPr lang="es-ES" dirty="0"/>
              <a:t> una raíz doble</a:t>
            </a:r>
            <a:r>
              <a:rPr lang="en-US" dirty="0"/>
              <a:t>  </a:t>
            </a:r>
            <a:r>
              <a:rPr lang="en-US" i="1" dirty="0"/>
              <a:t>r = </a:t>
            </a:r>
            <a:r>
              <a:rPr lang="en-US" dirty="0">
                <a:latin typeface="Cambria Math" pitchFamily="18" charset="0"/>
                <a:ea typeface="Cambria Math" pitchFamily="18" charset="0"/>
              </a:rPr>
              <a:t>3</a:t>
            </a:r>
            <a:r>
              <a:rPr lang="en-US" i="1" dirty="0"/>
              <a:t>. </a:t>
            </a:r>
            <a:r>
              <a:rPr lang="en-US" i="1" dirty="0" err="1"/>
              <a:t>Luego</a:t>
            </a:r>
            <a:r>
              <a:rPr lang="en-US" dirty="0"/>
              <a:t>,  {</a:t>
            </a:r>
            <a:r>
              <a:rPr lang="en-US" i="1" dirty="0"/>
              <a:t>a</a:t>
            </a:r>
            <a:r>
              <a:rPr lang="en-US" i="1" baseline="-25000" dirty="0"/>
              <a:t>n</a:t>
            </a:r>
            <a:r>
              <a:rPr lang="en-US" dirty="0"/>
              <a:t>} </a:t>
            </a:r>
            <a:r>
              <a:rPr lang="es-ES" dirty="0"/>
              <a:t>Es una solución de la relación de recurrencia sí y solo sí </a:t>
            </a:r>
            <a:endParaRPr lang="en-US" dirty="0"/>
          </a:p>
          <a:p>
            <a:pPr>
              <a:buNone/>
            </a:pPr>
            <a:r>
              <a:rPr lang="en-US" i="1" dirty="0"/>
              <a:t>                a</a:t>
            </a:r>
            <a:r>
              <a:rPr lang="en-US" i="1" baseline="-25000" dirty="0"/>
              <a:t>n</a:t>
            </a:r>
            <a:r>
              <a:rPr lang="en-US" i="1" dirty="0"/>
              <a:t> = </a:t>
            </a:r>
            <a:r>
              <a:rPr lang="el-GR" i="1"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3</a:t>
            </a:r>
            <a:r>
              <a:rPr lang="en-US" i="1" baseline="30000" dirty="0"/>
              <a:t>n</a:t>
            </a:r>
            <a:r>
              <a:rPr lang="en-US" i="1" dirty="0"/>
              <a:t> + </a:t>
            </a:r>
            <a:r>
              <a:rPr lang="el-GR" i="1" dirty="0"/>
              <a:t>α</a:t>
            </a:r>
            <a:r>
              <a:rPr lang="en-US" baseline="-25000" dirty="0">
                <a:latin typeface="Cambria Math" pitchFamily="18" charset="0"/>
                <a:ea typeface="Cambria Math" pitchFamily="18" charset="0"/>
              </a:rPr>
              <a:t>2</a:t>
            </a:r>
            <a:r>
              <a:rPr lang="en-US" i="1" dirty="0"/>
              <a:t>n</a:t>
            </a:r>
            <a:r>
              <a:rPr lang="en-US" dirty="0"/>
              <a:t>(</a:t>
            </a:r>
            <a:r>
              <a:rPr lang="en-US" dirty="0">
                <a:latin typeface="Cambria Math" pitchFamily="18" charset="0"/>
                <a:ea typeface="Cambria Math" pitchFamily="18" charset="0"/>
              </a:rPr>
              <a:t>3</a:t>
            </a:r>
            <a:r>
              <a:rPr lang="en-US" dirty="0"/>
              <a:t>)</a:t>
            </a:r>
            <a:r>
              <a:rPr lang="en-US" i="1" baseline="30000" dirty="0"/>
              <a:t>n</a:t>
            </a:r>
            <a:r>
              <a:rPr lang="en-US" dirty="0"/>
              <a:t>                                                   </a:t>
            </a:r>
          </a:p>
          <a:p>
            <a:pPr>
              <a:buNone/>
            </a:pPr>
            <a:r>
              <a:rPr lang="en-US" dirty="0"/>
              <a:t>     </a:t>
            </a:r>
            <a:r>
              <a:rPr lang="es-ES" dirty="0"/>
              <a:t>donde</a:t>
            </a:r>
            <a:r>
              <a:rPr lang="en-US" dirty="0"/>
              <a:t> </a:t>
            </a:r>
            <a:r>
              <a:rPr lang="el-GR" dirty="0"/>
              <a:t>α</a:t>
            </a:r>
            <a:r>
              <a:rPr lang="en-US" baseline="-25000" dirty="0">
                <a:latin typeface="Cambria Math" pitchFamily="18" charset="0"/>
                <a:ea typeface="Cambria Math" pitchFamily="18" charset="0"/>
              </a:rPr>
              <a:t>1</a:t>
            </a:r>
            <a:r>
              <a:rPr lang="en-US" baseline="-25000" dirty="0"/>
              <a:t> </a:t>
            </a:r>
            <a:r>
              <a:rPr lang="es-ES" baseline="-25000" dirty="0"/>
              <a:t>y </a:t>
            </a:r>
            <a:r>
              <a:rPr lang="el-GR" dirty="0"/>
              <a:t>α</a:t>
            </a:r>
            <a:r>
              <a:rPr lang="en-US" baseline="-25000" dirty="0">
                <a:latin typeface="Cambria Math" pitchFamily="18" charset="0"/>
                <a:ea typeface="Cambria Math" pitchFamily="18" charset="0"/>
              </a:rPr>
              <a:t>2</a:t>
            </a:r>
            <a:r>
              <a:rPr lang="en-US" dirty="0"/>
              <a:t>  </a:t>
            </a:r>
            <a:r>
              <a:rPr lang="es-ES" dirty="0"/>
              <a:t>son</a:t>
            </a:r>
            <a:r>
              <a:rPr lang="en-US" dirty="0"/>
              <a:t> </a:t>
            </a:r>
            <a:r>
              <a:rPr lang="en-US" dirty="0" err="1"/>
              <a:t>constantes</a:t>
            </a:r>
            <a:r>
              <a:rPr lang="en-US" dirty="0"/>
              <a:t>.</a:t>
            </a:r>
          </a:p>
          <a:p>
            <a:pPr>
              <a:buNone/>
            </a:pPr>
            <a:endParaRPr lang="en-US" dirty="0"/>
          </a:p>
          <a:p>
            <a:pPr>
              <a:buNone/>
            </a:pPr>
            <a:r>
              <a:rPr lang="en-US" dirty="0"/>
              <a:t>      Para </a:t>
            </a:r>
            <a:r>
              <a:rPr lang="en-US" dirty="0" err="1"/>
              <a:t>encontrar</a:t>
            </a:r>
            <a:r>
              <a:rPr lang="en-US" dirty="0"/>
              <a:t> </a:t>
            </a:r>
            <a:r>
              <a:rPr lang="en-US" dirty="0" err="1"/>
              <a:t>constantes</a:t>
            </a:r>
            <a:r>
              <a:rPr lang="en-US" dirty="0"/>
              <a:t>  </a:t>
            </a:r>
            <a:r>
              <a:rPr lang="el-GR" dirty="0"/>
              <a:t>α</a:t>
            </a:r>
            <a:r>
              <a:rPr lang="en-US" baseline="-25000" dirty="0">
                <a:latin typeface="Cambria Math" pitchFamily="18" charset="0"/>
                <a:ea typeface="Cambria Math" pitchFamily="18" charset="0"/>
              </a:rPr>
              <a:t>1</a:t>
            </a:r>
            <a:r>
              <a:rPr lang="en-US" dirty="0"/>
              <a:t> y </a:t>
            </a:r>
            <a:r>
              <a:rPr lang="el-GR" dirty="0"/>
              <a:t>α</a:t>
            </a:r>
            <a:r>
              <a:rPr lang="en-US" baseline="-25000" dirty="0">
                <a:latin typeface="Cambria Math" pitchFamily="18" charset="0"/>
                <a:ea typeface="Cambria Math" pitchFamily="18" charset="0"/>
              </a:rPr>
              <a:t>2</a:t>
            </a:r>
            <a:r>
              <a:rPr lang="en-US" dirty="0"/>
              <a:t>, </a:t>
            </a:r>
            <a:r>
              <a:rPr lang="en-US" dirty="0" err="1"/>
              <a:t>observamos</a:t>
            </a:r>
            <a:r>
              <a:rPr lang="en-US" dirty="0"/>
              <a:t> que</a:t>
            </a:r>
          </a:p>
          <a:p>
            <a:pPr>
              <a:buNone/>
            </a:pPr>
            <a:r>
              <a:rPr lang="en-US" dirty="0"/>
              <a:t>  </a:t>
            </a:r>
          </a:p>
          <a:p>
            <a:pPr>
              <a:buNone/>
            </a:pPr>
            <a:r>
              <a:rPr lang="en-US" i="1" dirty="0"/>
              <a:t>                a</a:t>
            </a:r>
            <a:r>
              <a:rPr lang="en-US" baseline="-25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l-GR" i="1" dirty="0"/>
              <a:t>α</a:t>
            </a:r>
            <a:r>
              <a:rPr lang="en-US" baseline="-25000" dirty="0">
                <a:latin typeface="Cambria Math" pitchFamily="18" charset="0"/>
                <a:ea typeface="Cambria Math" pitchFamily="18" charset="0"/>
              </a:rPr>
              <a:t>1</a:t>
            </a:r>
            <a:r>
              <a:rPr lang="en-US" i="1" dirty="0"/>
              <a:t> </a:t>
            </a:r>
            <a:r>
              <a:rPr lang="en-US" dirty="0"/>
              <a:t>   y       </a:t>
            </a:r>
            <a:r>
              <a:rPr lang="en-US" i="1" dirty="0"/>
              <a:t>a</a:t>
            </a:r>
            <a:r>
              <a:rPr lang="en-US" baseline="-25000"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6 </a:t>
            </a:r>
            <a:r>
              <a:rPr lang="en-US" dirty="0"/>
              <a:t>= </a:t>
            </a:r>
            <a:r>
              <a:rPr lang="el-GR" dirty="0"/>
              <a:t>α</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3 </a:t>
            </a:r>
            <a:r>
              <a:rPr lang="en-US" dirty="0"/>
              <a:t>+ </a:t>
            </a:r>
            <a:r>
              <a:rPr lang="el-GR" dirty="0"/>
              <a:t>α</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∙3.</a:t>
            </a:r>
          </a:p>
          <a:p>
            <a:pPr>
              <a:buNone/>
            </a:pP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a:t>
            </a:r>
            <a:r>
              <a:rPr lang="en-US" dirty="0" err="1">
                <a:latin typeface="Cambria Math" pitchFamily="18" charset="0"/>
                <a:ea typeface="Cambria Math" pitchFamily="18" charset="0"/>
              </a:rPr>
              <a:t>Resolviendo</a:t>
            </a:r>
            <a:r>
              <a:rPr lang="en-US" dirty="0">
                <a:latin typeface="Cambria Math" pitchFamily="18" charset="0"/>
                <a:ea typeface="Cambria Math" pitchFamily="18" charset="0"/>
              </a:rPr>
              <a:t> </a:t>
            </a:r>
            <a:r>
              <a:rPr lang="en-US" dirty="0" err="1">
                <a:latin typeface="Cambria Math" pitchFamily="18" charset="0"/>
                <a:ea typeface="Cambria Math" pitchFamily="18" charset="0"/>
              </a:rPr>
              <a:t>encontramos</a:t>
            </a:r>
            <a:r>
              <a:rPr lang="en-US" dirty="0">
                <a:latin typeface="Cambria Math" pitchFamily="18" charset="0"/>
                <a:ea typeface="Cambria Math" pitchFamily="18" charset="0"/>
              </a:rPr>
              <a:t> que  </a:t>
            </a:r>
            <a:r>
              <a:rPr lang="el-GR" dirty="0"/>
              <a:t>α</a:t>
            </a:r>
            <a:r>
              <a:rPr lang="en-US" baseline="-25000" dirty="0">
                <a:latin typeface="Cambria Math" pitchFamily="18" charset="0"/>
                <a:ea typeface="Cambria Math" pitchFamily="18" charset="0"/>
              </a:rPr>
              <a:t>1</a:t>
            </a:r>
            <a:r>
              <a:rPr lang="en-US" baseline="-25000" dirty="0"/>
              <a:t> </a:t>
            </a:r>
            <a:r>
              <a:rPr lang="en-US" dirty="0"/>
              <a:t> = </a:t>
            </a:r>
            <a:r>
              <a:rPr lang="en-US" dirty="0">
                <a:latin typeface="Cambria Math" pitchFamily="18" charset="0"/>
                <a:ea typeface="Cambria Math" pitchFamily="18" charset="0"/>
              </a:rPr>
              <a:t>1</a:t>
            </a:r>
            <a:r>
              <a:rPr lang="en-US" dirty="0"/>
              <a:t> y</a:t>
            </a:r>
            <a:r>
              <a:rPr lang="en-US" dirty="0">
                <a:solidFill>
                  <a:srgbClr val="FF0000"/>
                </a:solidFill>
              </a:rPr>
              <a:t>    </a:t>
            </a:r>
            <a:r>
              <a:rPr lang="el-GR" dirty="0"/>
              <a:t>α</a:t>
            </a:r>
            <a:r>
              <a:rPr lang="en-US" baseline="-25000" dirty="0">
                <a:latin typeface="Cambria Math" pitchFamily="18" charset="0"/>
                <a:ea typeface="Cambria Math" pitchFamily="18" charset="0"/>
              </a:rPr>
              <a:t>2</a:t>
            </a:r>
            <a:r>
              <a:rPr lang="en-US" baseline="-25000" dirty="0"/>
              <a:t> </a:t>
            </a:r>
            <a:r>
              <a:rPr lang="en-US" dirty="0"/>
              <a:t> = </a:t>
            </a:r>
            <a:r>
              <a:rPr lang="en-US" dirty="0">
                <a:latin typeface="Cambria Math" pitchFamily="18" charset="0"/>
                <a:ea typeface="Cambria Math" pitchFamily="18" charset="0"/>
              </a:rPr>
              <a:t>1</a:t>
            </a:r>
            <a:r>
              <a:rPr lang="en-US" dirty="0"/>
              <a:t>  .</a:t>
            </a:r>
          </a:p>
          <a:p>
            <a:pPr>
              <a:buNone/>
            </a:pPr>
            <a:r>
              <a:rPr lang="en-US" dirty="0"/>
              <a:t>       Por lo tanto, </a:t>
            </a:r>
          </a:p>
          <a:p>
            <a:pPr>
              <a:buNone/>
            </a:pPr>
            <a:r>
              <a:rPr lang="en-US" dirty="0"/>
              <a:t>             </a:t>
            </a:r>
            <a:r>
              <a:rPr lang="en-US" i="1" dirty="0"/>
              <a:t>a</a:t>
            </a:r>
            <a:r>
              <a:rPr lang="en-US" i="1" baseline="-25000" dirty="0"/>
              <a:t>n</a:t>
            </a:r>
            <a:r>
              <a:rPr lang="en-US" dirty="0"/>
              <a:t> = </a:t>
            </a:r>
            <a:r>
              <a:rPr lang="en-US" dirty="0">
                <a:latin typeface="Cambria Math" pitchFamily="18" charset="0"/>
                <a:ea typeface="Cambria Math" pitchFamily="18" charset="0"/>
              </a:rPr>
              <a:t>3</a:t>
            </a:r>
            <a:r>
              <a:rPr lang="en-US" i="1" baseline="30000" dirty="0"/>
              <a:t>n</a:t>
            </a:r>
            <a:r>
              <a:rPr lang="en-US" dirty="0"/>
              <a:t> + </a:t>
            </a:r>
            <a:r>
              <a:rPr lang="en-US" i="1" dirty="0"/>
              <a:t>n</a:t>
            </a:r>
            <a:r>
              <a:rPr lang="en-US" dirty="0">
                <a:latin typeface="Cambria Math" pitchFamily="18" charset="0"/>
                <a:ea typeface="Cambria Math" pitchFamily="18" charset="0"/>
              </a:rPr>
              <a:t>3</a:t>
            </a:r>
            <a:r>
              <a:rPr lang="en-US" i="1" baseline="30000" dirty="0"/>
              <a:t>n</a:t>
            </a:r>
            <a:r>
              <a:rPr lang="en-US" dirty="0"/>
              <a:t> .</a:t>
            </a:r>
            <a:endParaRPr lang="en-US" baseline="30000" dirty="0"/>
          </a:p>
          <a:p>
            <a:pPr>
              <a:buNone/>
            </a:pPr>
            <a:r>
              <a:rPr 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000" dirty="0"/>
              <a:t>Solución de sistemas de recurrencia lineal homogéneo con grado arbitrario </a:t>
            </a:r>
            <a:endParaRPr lang="en-US" sz="4000" dirty="0"/>
          </a:p>
        </p:txBody>
      </p:sp>
      <p:sp>
        <p:nvSpPr>
          <p:cNvPr id="3" name="Content Placeholder 2"/>
          <p:cNvSpPr>
            <a:spLocks noGrp="1"/>
          </p:cNvSpPr>
          <p:nvPr>
            <p:ph idx="1"/>
          </p:nvPr>
        </p:nvSpPr>
        <p:spPr/>
        <p:txBody>
          <a:bodyPr>
            <a:normAutofit fontScale="85000" lnSpcReduction="10000"/>
          </a:bodyPr>
          <a:lstStyle/>
          <a:p>
            <a:pPr>
              <a:buNone/>
            </a:pPr>
            <a:r>
              <a:rPr lang="en-US" b="1" dirty="0"/>
              <a:t>   </a:t>
            </a:r>
            <a:r>
              <a:rPr lang="es-ES" dirty="0"/>
              <a:t>Este teorema puede ser utilizado para resolver sistemas de recurrencia lineales homogéneos con coeficientes constantes de cualquier grado si la ecuación característica tiene raíces distintas</a:t>
            </a:r>
            <a:endParaRPr lang="en-US" dirty="0"/>
          </a:p>
          <a:p>
            <a:pPr>
              <a:buNone/>
            </a:pPr>
            <a:r>
              <a:rPr lang="en-US" dirty="0"/>
              <a:t>    </a:t>
            </a:r>
            <a:r>
              <a:rPr lang="en-US" b="1" dirty="0" err="1"/>
              <a:t>Teorema</a:t>
            </a:r>
            <a:r>
              <a:rPr lang="en-US" b="1" dirty="0"/>
              <a:t> </a:t>
            </a:r>
            <a:r>
              <a:rPr lang="en-US" b="1" dirty="0">
                <a:latin typeface="Cambria Math" pitchFamily="18" charset="0"/>
                <a:ea typeface="Cambria Math" pitchFamily="18" charset="0"/>
              </a:rPr>
              <a:t>3</a:t>
            </a:r>
            <a:r>
              <a:rPr lang="en-US" dirty="0"/>
              <a:t>: Sean </a:t>
            </a:r>
            <a:r>
              <a:rPr lang="en-US" i="1" dirty="0"/>
              <a:t>c</a:t>
            </a:r>
            <a:r>
              <a:rPr lang="en-US" baseline="-25000" dirty="0">
                <a:latin typeface="Cambria Math" pitchFamily="18" charset="0"/>
                <a:ea typeface="Cambria Math" pitchFamily="18" charset="0"/>
              </a:rPr>
              <a:t>1</a:t>
            </a:r>
            <a:r>
              <a:rPr lang="en-US" dirty="0"/>
              <a:t>, </a:t>
            </a:r>
            <a:r>
              <a:rPr lang="en-US" i="1" dirty="0"/>
              <a:t>c</a:t>
            </a:r>
            <a:r>
              <a:rPr lang="en-US" baseline="-25000" dirty="0">
                <a:latin typeface="Cambria Math" pitchFamily="18" charset="0"/>
                <a:ea typeface="Cambria Math" pitchFamily="18" charset="0"/>
              </a:rPr>
              <a:t>2</a:t>
            </a:r>
            <a:r>
              <a:rPr lang="en-US" i="1" dirty="0"/>
              <a:t> ,…, c</a:t>
            </a:r>
            <a:r>
              <a:rPr lang="en-US" i="1" baseline="-25000" dirty="0">
                <a:ea typeface="Cambria Math" pitchFamily="18" charset="0"/>
              </a:rPr>
              <a:t>k</a:t>
            </a:r>
            <a:r>
              <a:rPr lang="en-US" dirty="0"/>
              <a:t> </a:t>
            </a:r>
            <a:r>
              <a:rPr lang="en-US" dirty="0" err="1"/>
              <a:t>números</a:t>
            </a:r>
            <a:r>
              <a:rPr lang="en-US" dirty="0"/>
              <a:t> </a:t>
            </a:r>
            <a:r>
              <a:rPr lang="en-US" dirty="0" err="1"/>
              <a:t>reales</a:t>
            </a:r>
            <a:r>
              <a:rPr lang="en-US" dirty="0"/>
              <a:t>. </a:t>
            </a:r>
            <a:r>
              <a:rPr lang="es-ES" dirty="0"/>
              <a:t>Supongamos que la ecuación característica </a:t>
            </a:r>
            <a:r>
              <a:rPr lang="en-US" dirty="0"/>
              <a:t>                 </a:t>
            </a:r>
          </a:p>
          <a:p>
            <a:pPr>
              <a:buNone/>
            </a:pPr>
            <a:r>
              <a:rPr lang="en-US" i="1" dirty="0"/>
              <a:t>          </a:t>
            </a:r>
            <a:r>
              <a:rPr lang="en-US" i="1" dirty="0" err="1"/>
              <a:t>r</a:t>
            </a:r>
            <a:r>
              <a:rPr lang="en-US" i="1" baseline="30000" dirty="0" err="1">
                <a:ea typeface="Cambria Math" pitchFamily="18" charset="0"/>
              </a:rPr>
              <a:t>k</a:t>
            </a:r>
            <a:r>
              <a:rPr lang="en-US" i="1" dirty="0"/>
              <a:t> – c</a:t>
            </a:r>
            <a:r>
              <a:rPr lang="en-US" baseline="-25000" dirty="0">
                <a:latin typeface="Cambria Math" pitchFamily="18" charset="0"/>
                <a:ea typeface="Cambria Math" pitchFamily="18" charset="0"/>
              </a:rPr>
              <a:t>1</a:t>
            </a:r>
            <a:r>
              <a:rPr lang="en-US" i="1" dirty="0"/>
              <a:t>r</a:t>
            </a:r>
            <a:r>
              <a:rPr lang="en-US" i="1" baseline="30000" dirty="0"/>
              <a:t>k</a:t>
            </a:r>
            <a:r>
              <a:rPr lang="en-US" baseline="30000" dirty="0">
                <a:latin typeface="Cambria Math"/>
                <a:ea typeface="Cambria Math"/>
              </a:rPr>
              <a:t>−1</a:t>
            </a:r>
            <a:r>
              <a:rPr lang="en-US" i="1" baseline="30000" dirty="0"/>
              <a:t> </a:t>
            </a:r>
            <a:r>
              <a:rPr lang="en-US" dirty="0">
                <a:latin typeface="Cambria Math" pitchFamily="18" charset="0"/>
                <a:ea typeface="Cambria Math" pitchFamily="18" charset="0"/>
              </a:rPr>
              <a:t>–</a:t>
            </a:r>
            <a:r>
              <a:rPr lang="en-US" dirty="0">
                <a:latin typeface="Cambria Math"/>
                <a:ea typeface="Cambria Math"/>
              </a:rPr>
              <a:t>⋯</a:t>
            </a:r>
            <a:r>
              <a:rPr lang="en-US" dirty="0">
                <a:latin typeface="Cambria Math" pitchFamily="18" charset="0"/>
                <a:ea typeface="Cambria Math" pitchFamily="18" charset="0"/>
              </a:rPr>
              <a:t> –</a:t>
            </a:r>
            <a:r>
              <a:rPr lang="en-US" i="1" dirty="0"/>
              <a:t> c</a:t>
            </a:r>
            <a:r>
              <a:rPr lang="en-US" i="1" baseline="-25000" dirty="0">
                <a:ea typeface="Cambria Math" pitchFamily="18" charset="0"/>
              </a:rPr>
              <a:t>k</a:t>
            </a:r>
            <a:r>
              <a:rPr lang="en-US" i="1" dirty="0"/>
              <a:t> = </a:t>
            </a:r>
            <a:r>
              <a:rPr lang="en-US" dirty="0">
                <a:latin typeface="Cambria Math" pitchFamily="18" charset="0"/>
                <a:ea typeface="Cambria Math" pitchFamily="18" charset="0"/>
              </a:rPr>
              <a:t>0</a:t>
            </a:r>
            <a:r>
              <a:rPr lang="en-US" i="1" dirty="0"/>
              <a:t> </a:t>
            </a:r>
          </a:p>
          <a:p>
            <a:pPr>
              <a:buNone/>
            </a:pPr>
            <a:r>
              <a:rPr lang="en-US" i="1" dirty="0"/>
              <a:t>    </a:t>
            </a:r>
            <a:r>
              <a:rPr lang="es-ES" i="1" dirty="0"/>
              <a:t>tiene </a:t>
            </a:r>
            <a:r>
              <a:rPr lang="en-US" i="1" dirty="0"/>
              <a:t> k </a:t>
            </a:r>
            <a:r>
              <a:rPr lang="es-ES" i="1" dirty="0"/>
              <a:t>raíces distintas </a:t>
            </a:r>
            <a:r>
              <a:rPr lang="en-US" dirty="0"/>
              <a:t>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 …, </a:t>
            </a:r>
            <a:r>
              <a:rPr lang="en-US" i="1" dirty="0" err="1"/>
              <a:t>r</a:t>
            </a:r>
            <a:r>
              <a:rPr lang="en-US" i="1" baseline="-25000" dirty="0" err="1"/>
              <a:t>k</a:t>
            </a:r>
            <a:r>
              <a:rPr lang="en-US" dirty="0"/>
              <a:t>. </a:t>
            </a:r>
            <a:r>
              <a:rPr lang="es-ES" dirty="0"/>
              <a:t>Entonces una sucesión </a:t>
            </a:r>
            <a:r>
              <a:rPr lang="en-US" dirty="0"/>
              <a:t>{</a:t>
            </a:r>
            <a:r>
              <a:rPr lang="en-US" i="1" dirty="0"/>
              <a:t>a</a:t>
            </a:r>
            <a:r>
              <a:rPr lang="en-US" i="1" baseline="-25000" dirty="0"/>
              <a:t>n</a:t>
            </a:r>
            <a:r>
              <a:rPr lang="en-US" dirty="0"/>
              <a:t>} </a:t>
            </a:r>
            <a:r>
              <a:rPr lang="es-ES" dirty="0"/>
              <a:t>es una solución de la relación de recurrencia</a:t>
            </a:r>
            <a:endParaRPr lang="en-US" dirty="0"/>
          </a:p>
          <a:p>
            <a:pPr>
              <a:buNone/>
            </a:pP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 +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a:t>
            </a:r>
          </a:p>
          <a:p>
            <a:pPr>
              <a:buNone/>
            </a:pPr>
            <a:r>
              <a:rPr lang="en-US" sz="2800" i="1" baseline="-25000" dirty="0"/>
              <a:t>      </a:t>
            </a:r>
            <a:r>
              <a:rPr lang="es-ES" sz="2800" dirty="0"/>
              <a:t> si y solo si</a:t>
            </a:r>
            <a:endParaRPr lang="en-US" sz="2800" dirty="0"/>
          </a:p>
          <a:p>
            <a:pPr>
              <a:buNone/>
            </a:pPr>
            <a:endParaRPr lang="en-US" sz="2800" dirty="0"/>
          </a:p>
          <a:p>
            <a:pPr>
              <a:buNone/>
            </a:pPr>
            <a:r>
              <a:rPr lang="en-US" sz="2800" dirty="0"/>
              <a:t>    para </a:t>
            </a:r>
            <a:r>
              <a:rPr lang="en-US" sz="2800" i="1" dirty="0"/>
              <a:t>n</a:t>
            </a:r>
            <a:r>
              <a:rPr lang="en-US" sz="2800" dirty="0"/>
              <a:t> = </a:t>
            </a:r>
            <a:r>
              <a:rPr lang="en-US" sz="2800" dirty="0">
                <a:latin typeface="Cambria Math" pitchFamily="18" charset="0"/>
                <a:ea typeface="Cambria Math" pitchFamily="18" charset="0"/>
              </a:rPr>
              <a:t>0</a:t>
            </a:r>
            <a:r>
              <a:rPr lang="en-US" sz="2800" dirty="0"/>
              <a:t>, </a:t>
            </a:r>
            <a:r>
              <a:rPr lang="en-US" sz="2800" dirty="0">
                <a:latin typeface="Cambria Math" pitchFamily="18" charset="0"/>
                <a:ea typeface="Cambria Math" pitchFamily="18" charset="0"/>
              </a:rPr>
              <a:t>1</a:t>
            </a:r>
            <a:r>
              <a:rPr lang="en-US" sz="2800" dirty="0"/>
              <a:t>, </a:t>
            </a:r>
            <a:r>
              <a:rPr lang="en-US" sz="2800" dirty="0">
                <a:latin typeface="Cambria Math" pitchFamily="18" charset="0"/>
                <a:ea typeface="Cambria Math" pitchFamily="18" charset="0"/>
              </a:rPr>
              <a:t>2</a:t>
            </a:r>
            <a:r>
              <a:rPr lang="en-US" sz="2800" dirty="0"/>
              <a:t>, …, do</a:t>
            </a:r>
            <a:r>
              <a:rPr lang="es-ES" sz="2800" dirty="0" err="1"/>
              <a:t>nde</a:t>
            </a:r>
            <a:r>
              <a:rPr lang="es-ES" sz="2800" dirty="0"/>
              <a:t> </a:t>
            </a:r>
            <a:r>
              <a:rPr lang="en-US" sz="2800" dirty="0"/>
              <a:t> </a:t>
            </a:r>
            <a:r>
              <a:rPr lang="el-GR" sz="2800" dirty="0">
                <a:latin typeface="Cambria Math"/>
                <a:ea typeface="Cambria Math"/>
              </a:rPr>
              <a:t>α</a:t>
            </a:r>
            <a:r>
              <a:rPr lang="en-US" sz="2800" baseline="-25000" dirty="0">
                <a:latin typeface="Cambria Math"/>
                <a:ea typeface="Cambria Math"/>
              </a:rPr>
              <a:t>1</a:t>
            </a:r>
            <a:r>
              <a:rPr lang="en-US" sz="2800" dirty="0">
                <a:latin typeface="Cambria Math"/>
                <a:ea typeface="Cambria Math"/>
              </a:rPr>
              <a:t>,</a:t>
            </a:r>
            <a:r>
              <a:rPr lang="en-US" sz="2800" dirty="0"/>
              <a:t> </a:t>
            </a:r>
            <a:r>
              <a:rPr lang="el-GR" sz="2400" dirty="0">
                <a:latin typeface="Cambria Math"/>
                <a:ea typeface="Cambria Math"/>
              </a:rPr>
              <a:t>α</a:t>
            </a:r>
            <a:r>
              <a:rPr lang="en-US" sz="2400" baseline="-25000" dirty="0">
                <a:latin typeface="Cambria Math"/>
                <a:ea typeface="Cambria Math"/>
              </a:rPr>
              <a:t>2</a:t>
            </a:r>
            <a:r>
              <a:rPr lang="en-US" sz="2400" dirty="0">
                <a:latin typeface="Cambria Math"/>
                <a:ea typeface="Cambria Math"/>
              </a:rPr>
              <a:t>,…,</a:t>
            </a:r>
            <a:r>
              <a:rPr lang="el-GR" sz="2400" dirty="0">
                <a:latin typeface="Cambria Math"/>
                <a:ea typeface="Cambria Math"/>
              </a:rPr>
              <a:t> α</a:t>
            </a:r>
            <a:r>
              <a:rPr lang="en-US" sz="2400" i="1" baseline="-25000" dirty="0">
                <a:ea typeface="Cambria Math"/>
              </a:rPr>
              <a:t>k</a:t>
            </a:r>
            <a:r>
              <a:rPr lang="en-US" sz="2400" dirty="0">
                <a:latin typeface="Cambria Math"/>
                <a:ea typeface="Cambria Math"/>
              </a:rPr>
              <a:t> </a:t>
            </a:r>
            <a:r>
              <a:rPr lang="es-ES" sz="2400" dirty="0">
                <a:latin typeface="Cambria Math"/>
                <a:ea typeface="Cambria Math"/>
              </a:rPr>
              <a:t>son constantes.</a:t>
            </a:r>
            <a:r>
              <a:rPr lang="en-US" sz="2400" dirty="0">
                <a:latin typeface="Cambria Math"/>
                <a:ea typeface="Cambria Math"/>
              </a:rPr>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4953000"/>
            <a:ext cx="4688300" cy="3291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Caso General. </a:t>
            </a:r>
            <a:r>
              <a:rPr lang="en-US" sz="3200" dirty="0" err="1"/>
              <a:t>Raíces</a:t>
            </a:r>
            <a:r>
              <a:rPr lang="en-US" sz="3200" dirty="0"/>
              <a:t> </a:t>
            </a:r>
            <a:r>
              <a:rPr lang="en-US" sz="3200" dirty="0" err="1"/>
              <a:t>múltiples</a:t>
            </a:r>
            <a:r>
              <a:rPr lang="en-US" sz="3200" dirty="0"/>
              <a:t> </a:t>
            </a:r>
          </a:p>
        </p:txBody>
      </p:sp>
      <p:sp>
        <p:nvSpPr>
          <p:cNvPr id="3" name="Content Placeholder 2"/>
          <p:cNvSpPr>
            <a:spLocks noGrp="1"/>
          </p:cNvSpPr>
          <p:nvPr>
            <p:ph idx="1"/>
          </p:nvPr>
        </p:nvSpPr>
        <p:spPr/>
        <p:txBody>
          <a:bodyPr>
            <a:normAutofit fontScale="70000" lnSpcReduction="20000"/>
          </a:bodyPr>
          <a:lstStyle/>
          <a:p>
            <a:pPr>
              <a:buNone/>
            </a:pPr>
            <a:r>
              <a:rPr lang="en-US" b="1" dirty="0"/>
              <a:t>    </a:t>
            </a:r>
            <a:r>
              <a:rPr lang="en-US" b="1" dirty="0" err="1"/>
              <a:t>Teorema</a:t>
            </a:r>
            <a:r>
              <a:rPr lang="en-US" b="1" dirty="0"/>
              <a:t> </a:t>
            </a:r>
            <a:r>
              <a:rPr lang="en-US" b="1" dirty="0">
                <a:latin typeface="Cambria Math" pitchFamily="18" charset="0"/>
                <a:ea typeface="Cambria Math" pitchFamily="18" charset="0"/>
              </a:rPr>
              <a:t>4</a:t>
            </a:r>
            <a:r>
              <a:rPr lang="en-US" dirty="0"/>
              <a:t>: Sean </a:t>
            </a:r>
            <a:r>
              <a:rPr lang="en-US" i="1" dirty="0"/>
              <a:t>c</a:t>
            </a:r>
            <a:r>
              <a:rPr lang="en-US" baseline="-25000" dirty="0">
                <a:latin typeface="Cambria Math" pitchFamily="18" charset="0"/>
                <a:ea typeface="Cambria Math" pitchFamily="18" charset="0"/>
              </a:rPr>
              <a:t>1</a:t>
            </a:r>
            <a:r>
              <a:rPr lang="en-US" dirty="0"/>
              <a:t>, </a:t>
            </a:r>
            <a:r>
              <a:rPr lang="en-US" i="1" dirty="0"/>
              <a:t>c</a:t>
            </a:r>
            <a:r>
              <a:rPr lang="en-US" baseline="-25000" dirty="0">
                <a:latin typeface="Cambria Math" pitchFamily="18" charset="0"/>
                <a:ea typeface="Cambria Math" pitchFamily="18" charset="0"/>
              </a:rPr>
              <a:t>2</a:t>
            </a:r>
            <a:r>
              <a:rPr lang="en-US" i="1" dirty="0"/>
              <a:t> ,…, c</a:t>
            </a:r>
            <a:r>
              <a:rPr lang="en-US" i="1" baseline="-25000" dirty="0">
                <a:ea typeface="Cambria Math" pitchFamily="18" charset="0"/>
              </a:rPr>
              <a:t>k</a:t>
            </a:r>
            <a:r>
              <a:rPr lang="en-US" dirty="0"/>
              <a:t> </a:t>
            </a:r>
            <a:r>
              <a:rPr lang="en-US" dirty="0" err="1"/>
              <a:t>números</a:t>
            </a:r>
            <a:r>
              <a:rPr lang="en-US" dirty="0"/>
              <a:t> </a:t>
            </a:r>
            <a:r>
              <a:rPr lang="en-US" dirty="0" err="1"/>
              <a:t>reales</a:t>
            </a:r>
            <a:r>
              <a:rPr lang="en-US" dirty="0"/>
              <a:t>. </a:t>
            </a:r>
            <a:r>
              <a:rPr lang="es-ES" dirty="0"/>
              <a:t>Supongamos que la ecuación característica </a:t>
            </a:r>
            <a:endParaRPr lang="en-US" dirty="0"/>
          </a:p>
          <a:p>
            <a:pPr>
              <a:buNone/>
            </a:pPr>
            <a:r>
              <a:rPr lang="en-US" i="1" dirty="0"/>
              <a:t>              </a:t>
            </a:r>
            <a:r>
              <a:rPr lang="en-US" i="1" dirty="0" err="1"/>
              <a:t>r</a:t>
            </a:r>
            <a:r>
              <a:rPr lang="en-US" i="1" baseline="30000" dirty="0" err="1">
                <a:ea typeface="Cambria Math" pitchFamily="18" charset="0"/>
              </a:rPr>
              <a:t>k</a:t>
            </a:r>
            <a:r>
              <a:rPr lang="en-US" i="1" dirty="0"/>
              <a:t> – c</a:t>
            </a:r>
            <a:r>
              <a:rPr lang="en-US" baseline="-25000" dirty="0">
                <a:latin typeface="Cambria Math" pitchFamily="18" charset="0"/>
                <a:ea typeface="Cambria Math" pitchFamily="18" charset="0"/>
              </a:rPr>
              <a:t>1</a:t>
            </a:r>
            <a:r>
              <a:rPr lang="en-US" i="1" dirty="0"/>
              <a:t>r</a:t>
            </a:r>
            <a:r>
              <a:rPr lang="en-US" i="1" baseline="30000" dirty="0"/>
              <a:t>k</a:t>
            </a:r>
            <a:r>
              <a:rPr lang="en-US" baseline="30000" dirty="0">
                <a:latin typeface="Cambria Math"/>
                <a:ea typeface="Cambria Math"/>
              </a:rPr>
              <a:t>−1</a:t>
            </a:r>
            <a:r>
              <a:rPr lang="en-US" i="1" baseline="30000" dirty="0"/>
              <a:t> </a:t>
            </a:r>
            <a:r>
              <a:rPr lang="en-US" dirty="0">
                <a:latin typeface="Cambria Math" pitchFamily="18" charset="0"/>
                <a:ea typeface="Cambria Math" pitchFamily="18" charset="0"/>
              </a:rPr>
              <a:t>–</a:t>
            </a:r>
            <a:r>
              <a:rPr lang="en-US" dirty="0">
                <a:latin typeface="Cambria Math"/>
                <a:ea typeface="Cambria Math"/>
              </a:rPr>
              <a:t>⋯</a:t>
            </a:r>
            <a:r>
              <a:rPr lang="en-US" dirty="0">
                <a:latin typeface="Cambria Math" pitchFamily="18" charset="0"/>
                <a:ea typeface="Cambria Math" pitchFamily="18" charset="0"/>
              </a:rPr>
              <a:t> –</a:t>
            </a:r>
            <a:r>
              <a:rPr lang="en-US" i="1" dirty="0"/>
              <a:t> c</a:t>
            </a:r>
            <a:r>
              <a:rPr lang="en-US" i="1" baseline="-25000" dirty="0">
                <a:ea typeface="Cambria Math" pitchFamily="18" charset="0"/>
              </a:rPr>
              <a:t>k</a:t>
            </a:r>
            <a:r>
              <a:rPr lang="en-US" i="1" dirty="0"/>
              <a:t> = </a:t>
            </a:r>
            <a:r>
              <a:rPr lang="en-US" dirty="0">
                <a:latin typeface="Cambria Math" pitchFamily="18" charset="0"/>
                <a:ea typeface="Cambria Math" pitchFamily="18" charset="0"/>
              </a:rPr>
              <a:t>0</a:t>
            </a:r>
            <a:r>
              <a:rPr lang="en-US" i="1" dirty="0"/>
              <a:t> </a:t>
            </a:r>
          </a:p>
          <a:p>
            <a:pPr>
              <a:buNone/>
            </a:pPr>
            <a:r>
              <a:rPr lang="en-US" i="1" dirty="0"/>
              <a:t>     </a:t>
            </a:r>
            <a:r>
              <a:rPr lang="es-ES" i="1" dirty="0"/>
              <a:t>tiene </a:t>
            </a:r>
            <a:r>
              <a:rPr lang="en-US" i="1" dirty="0"/>
              <a:t> t</a:t>
            </a:r>
            <a:r>
              <a:rPr lang="es-ES" i="1" dirty="0"/>
              <a:t>raíces distintas</a:t>
            </a:r>
            <a:r>
              <a:rPr lang="en-US" dirty="0"/>
              <a:t>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 …, </a:t>
            </a:r>
            <a:r>
              <a:rPr lang="en-US" i="1" dirty="0"/>
              <a:t>r</a:t>
            </a:r>
            <a:r>
              <a:rPr lang="en-US" i="1" baseline="-25000" dirty="0"/>
              <a:t>t</a:t>
            </a:r>
            <a:r>
              <a:rPr lang="en-US" dirty="0"/>
              <a:t> </a:t>
            </a:r>
            <a:r>
              <a:rPr lang="es-ES" dirty="0"/>
              <a:t>con multiplicidades</a:t>
            </a:r>
            <a:r>
              <a:rPr lang="en-US" dirty="0"/>
              <a:t>  </a:t>
            </a:r>
            <a:r>
              <a:rPr lang="en-US" i="1" dirty="0"/>
              <a:t>m</a:t>
            </a:r>
            <a:r>
              <a:rPr lang="en-US" baseline="-25000" dirty="0">
                <a:latin typeface="Cambria Math" pitchFamily="18" charset="0"/>
                <a:ea typeface="Cambria Math" pitchFamily="18" charset="0"/>
              </a:rPr>
              <a:t>1</a:t>
            </a:r>
            <a:r>
              <a:rPr lang="en-US" dirty="0"/>
              <a:t>, </a:t>
            </a:r>
            <a:r>
              <a:rPr lang="en-US" i="1" dirty="0"/>
              <a:t>m</a:t>
            </a:r>
            <a:r>
              <a:rPr lang="en-US" baseline="-25000" dirty="0">
                <a:latin typeface="Cambria Math" pitchFamily="18" charset="0"/>
                <a:ea typeface="Cambria Math" pitchFamily="18" charset="0"/>
              </a:rPr>
              <a:t>2</a:t>
            </a:r>
            <a:r>
              <a:rPr lang="en-US" dirty="0"/>
              <a:t>, …, </a:t>
            </a:r>
            <a:r>
              <a:rPr lang="en-US" i="1" dirty="0"/>
              <a:t>m</a:t>
            </a:r>
            <a:r>
              <a:rPr lang="en-US" i="1" baseline="-25000" dirty="0"/>
              <a:t>t</a:t>
            </a:r>
            <a:r>
              <a:rPr lang="en-US" dirty="0"/>
              <a:t>, </a:t>
            </a:r>
            <a:r>
              <a:rPr lang="es-ES" dirty="0"/>
              <a:t>respectivamente, con</a:t>
            </a:r>
            <a:r>
              <a:rPr lang="en-US" dirty="0"/>
              <a:t> </a:t>
            </a:r>
            <a:r>
              <a:rPr lang="en-US" i="1" dirty="0"/>
              <a:t>m</a:t>
            </a:r>
            <a:r>
              <a:rPr lang="en-US" i="1" baseline="-25000" dirty="0"/>
              <a:t>i</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para </a:t>
            </a:r>
            <a:r>
              <a:rPr lang="en-US" sz="2400" i="1" dirty="0"/>
              <a:t>i</a:t>
            </a:r>
            <a:r>
              <a:rPr lang="en-US" sz="2400" dirty="0"/>
              <a:t> = </a:t>
            </a:r>
            <a:r>
              <a:rPr lang="en-US" sz="2400" dirty="0">
                <a:latin typeface="Cambria Math" pitchFamily="18" charset="0"/>
                <a:ea typeface="Cambria Math" pitchFamily="18" charset="0"/>
              </a:rPr>
              <a:t>0</a:t>
            </a:r>
            <a:r>
              <a:rPr lang="en-US" sz="2400" dirty="0"/>
              <a:t>, </a:t>
            </a:r>
            <a:r>
              <a:rPr lang="en-US" sz="2400" dirty="0">
                <a:latin typeface="Cambria Math" pitchFamily="18" charset="0"/>
                <a:ea typeface="Cambria Math" pitchFamily="18" charset="0"/>
              </a:rPr>
              <a:t>1</a:t>
            </a:r>
            <a:r>
              <a:rPr lang="en-US" sz="2400" dirty="0"/>
              <a:t>, </a:t>
            </a:r>
            <a:r>
              <a:rPr lang="en-US" sz="2400" dirty="0">
                <a:latin typeface="Cambria Math" pitchFamily="18" charset="0"/>
                <a:ea typeface="Cambria Math" pitchFamily="18" charset="0"/>
              </a:rPr>
              <a:t>2</a:t>
            </a:r>
            <a:r>
              <a:rPr lang="en-US" sz="2400" dirty="0"/>
              <a:t>, …,</a:t>
            </a:r>
            <a:r>
              <a:rPr lang="en-US" sz="2400" i="1" dirty="0"/>
              <a:t>t</a:t>
            </a:r>
            <a:r>
              <a:rPr lang="en-US" sz="2400" dirty="0"/>
              <a:t> y </a:t>
            </a:r>
            <a:r>
              <a:rPr lang="en-US" i="1" dirty="0"/>
              <a:t>m</a:t>
            </a:r>
            <a:r>
              <a:rPr lang="en-US" baseline="-25000" dirty="0">
                <a:latin typeface="Cambria Math" pitchFamily="18" charset="0"/>
                <a:ea typeface="Cambria Math" pitchFamily="18" charset="0"/>
              </a:rPr>
              <a:t>1</a:t>
            </a:r>
            <a:r>
              <a:rPr lang="en-US" dirty="0"/>
              <a:t> +  </a:t>
            </a:r>
            <a:r>
              <a:rPr lang="en-US" i="1" dirty="0"/>
              <a:t>m</a:t>
            </a:r>
            <a:r>
              <a:rPr lang="en-US" baseline="-25000" dirty="0">
                <a:latin typeface="Cambria Math" pitchFamily="18" charset="0"/>
                <a:ea typeface="Cambria Math" pitchFamily="18" charset="0"/>
              </a:rPr>
              <a:t>2</a:t>
            </a:r>
            <a:r>
              <a:rPr lang="en-US" dirty="0"/>
              <a:t> +  … + </a:t>
            </a:r>
            <a:r>
              <a:rPr lang="en-US" i="1" dirty="0"/>
              <a:t>m</a:t>
            </a:r>
            <a:r>
              <a:rPr lang="en-US" i="1" baseline="-25000" dirty="0"/>
              <a:t>t </a:t>
            </a:r>
            <a:r>
              <a:rPr lang="en-US" dirty="0"/>
              <a:t>= </a:t>
            </a:r>
            <a:r>
              <a:rPr lang="en-US" i="1" dirty="0"/>
              <a:t>k</a:t>
            </a:r>
            <a:r>
              <a:rPr lang="en-US" dirty="0"/>
              <a:t>. </a:t>
            </a:r>
            <a:r>
              <a:rPr lang="es-ES" dirty="0"/>
              <a:t>Entonces una sucesión </a:t>
            </a:r>
            <a:r>
              <a:rPr lang="en-US" dirty="0"/>
              <a:t> {</a:t>
            </a:r>
            <a:r>
              <a:rPr lang="en-US" i="1" dirty="0"/>
              <a:t>a</a:t>
            </a:r>
            <a:r>
              <a:rPr lang="en-US" i="1" baseline="-25000" dirty="0"/>
              <a:t>n</a:t>
            </a:r>
            <a:r>
              <a:rPr lang="en-US" dirty="0"/>
              <a:t>}   </a:t>
            </a:r>
            <a:r>
              <a:rPr lang="es-ES" dirty="0"/>
              <a:t>es una solución de la relación de recurrencia </a:t>
            </a:r>
            <a:endParaRPr lang="en-US" dirty="0"/>
          </a:p>
          <a:p>
            <a:pPr>
              <a:buNone/>
            </a:pP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 +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a:t>
            </a:r>
          </a:p>
          <a:p>
            <a:pPr>
              <a:buNone/>
            </a:pPr>
            <a:r>
              <a:rPr lang="en-US" sz="2800" i="1" baseline="-25000" dirty="0"/>
              <a:t>       </a:t>
            </a:r>
            <a:r>
              <a:rPr lang="es-ES" sz="2800" i="1" baseline="-25000" dirty="0"/>
              <a:t>sí solo sí </a:t>
            </a:r>
            <a:endParaRPr lang="en-US" sz="2800" dirty="0"/>
          </a:p>
          <a:p>
            <a:pPr>
              <a:buNone/>
            </a:pPr>
            <a:endParaRPr lang="en-US" sz="2800" dirty="0"/>
          </a:p>
          <a:p>
            <a:pPr>
              <a:buNone/>
            </a:pPr>
            <a:endParaRPr lang="en-US" sz="2800" dirty="0"/>
          </a:p>
          <a:p>
            <a:pPr>
              <a:buNone/>
            </a:pPr>
            <a:endParaRPr lang="en-US" sz="2800" dirty="0"/>
          </a:p>
          <a:p>
            <a:pPr>
              <a:buNone/>
            </a:pPr>
            <a:endParaRPr lang="en-US" sz="2800" dirty="0"/>
          </a:p>
          <a:p>
            <a:pPr>
              <a:buNone/>
            </a:pPr>
            <a:endParaRPr lang="en-US" sz="2800" dirty="0"/>
          </a:p>
          <a:p>
            <a:pPr>
              <a:buNone/>
            </a:pPr>
            <a:r>
              <a:rPr lang="en-US" sz="2800" dirty="0"/>
              <a:t>     </a:t>
            </a:r>
            <a:r>
              <a:rPr lang="es-ES" sz="2800" dirty="0"/>
              <a:t>para</a:t>
            </a:r>
            <a:r>
              <a:rPr lang="en-US" sz="2800" dirty="0"/>
              <a:t> </a:t>
            </a:r>
            <a:r>
              <a:rPr lang="en-US" sz="2800" i="1" dirty="0"/>
              <a:t>n</a:t>
            </a:r>
            <a:r>
              <a:rPr lang="en-US" sz="2800" dirty="0"/>
              <a:t> = </a:t>
            </a:r>
            <a:r>
              <a:rPr lang="en-US" sz="2800" dirty="0">
                <a:latin typeface="Cambria Math" pitchFamily="18" charset="0"/>
                <a:ea typeface="Cambria Math" pitchFamily="18" charset="0"/>
              </a:rPr>
              <a:t>0</a:t>
            </a:r>
            <a:r>
              <a:rPr lang="en-US" sz="2800" dirty="0"/>
              <a:t>, </a:t>
            </a:r>
            <a:r>
              <a:rPr lang="en-US" sz="2800" dirty="0">
                <a:latin typeface="Cambria Math" pitchFamily="18" charset="0"/>
                <a:ea typeface="Cambria Math" pitchFamily="18" charset="0"/>
              </a:rPr>
              <a:t>1</a:t>
            </a:r>
            <a:r>
              <a:rPr lang="en-US" sz="2800" dirty="0"/>
              <a:t>, </a:t>
            </a:r>
            <a:r>
              <a:rPr lang="en-US" sz="2800" dirty="0">
                <a:latin typeface="Cambria Math" pitchFamily="18" charset="0"/>
                <a:ea typeface="Cambria Math" pitchFamily="18" charset="0"/>
              </a:rPr>
              <a:t>2</a:t>
            </a:r>
            <a:r>
              <a:rPr lang="en-US" sz="2800" dirty="0"/>
              <a:t>, …, </a:t>
            </a:r>
            <a:r>
              <a:rPr lang="en-US" sz="2800" dirty="0" err="1"/>
              <a:t>donde</a:t>
            </a:r>
            <a:r>
              <a:rPr lang="en-US" sz="2800" dirty="0"/>
              <a:t> </a:t>
            </a:r>
            <a:r>
              <a:rPr lang="el-GR" sz="2800" dirty="0">
                <a:latin typeface="Cambria Math"/>
                <a:ea typeface="Cambria Math"/>
              </a:rPr>
              <a:t>α</a:t>
            </a:r>
            <a:r>
              <a:rPr lang="en-US" sz="2800" i="1" baseline="-25000" dirty="0" err="1">
                <a:ea typeface="Cambria Math"/>
              </a:rPr>
              <a:t>i,j</a:t>
            </a:r>
            <a:r>
              <a:rPr lang="en-US" sz="2800" dirty="0">
                <a:latin typeface="Cambria Math"/>
                <a:ea typeface="Cambria Math"/>
              </a:rPr>
              <a:t> </a:t>
            </a:r>
            <a:r>
              <a:rPr lang="en-US" sz="2900" dirty="0">
                <a:latin typeface="Cambria Math"/>
                <a:ea typeface="Cambria Math"/>
              </a:rPr>
              <a:t>son </a:t>
            </a:r>
            <a:r>
              <a:rPr lang="en-US" sz="2900" dirty="0" err="1">
                <a:latin typeface="Cambria Math"/>
                <a:ea typeface="Cambria Math"/>
              </a:rPr>
              <a:t>constantes</a:t>
            </a:r>
            <a:r>
              <a:rPr lang="en-US" sz="2900" dirty="0">
                <a:latin typeface="Cambria Math"/>
                <a:ea typeface="Cambria Math"/>
              </a:rPr>
              <a:t> para 1≤ </a:t>
            </a:r>
            <a:r>
              <a:rPr lang="en-US" sz="2900" i="1" dirty="0" err="1">
                <a:ea typeface="Cambria Math"/>
              </a:rPr>
              <a:t>i</a:t>
            </a:r>
            <a:r>
              <a:rPr lang="en-US" sz="2900" i="1" dirty="0">
                <a:ea typeface="Cambria Math"/>
              </a:rPr>
              <a:t> </a:t>
            </a:r>
            <a:r>
              <a:rPr lang="en-US" sz="2900" dirty="0">
                <a:latin typeface="Cambria Math"/>
                <a:ea typeface="Cambria Math"/>
              </a:rPr>
              <a:t>≤ </a:t>
            </a:r>
            <a:r>
              <a:rPr lang="en-US" sz="2900" i="1" dirty="0">
                <a:ea typeface="Cambria Math"/>
              </a:rPr>
              <a:t>t</a:t>
            </a:r>
            <a:r>
              <a:rPr lang="en-US" sz="2900" dirty="0">
                <a:latin typeface="Cambria Math"/>
                <a:ea typeface="Cambria Math"/>
              </a:rPr>
              <a:t>  y 0≤ </a:t>
            </a:r>
            <a:r>
              <a:rPr lang="en-US" sz="2900" i="1" dirty="0">
                <a:latin typeface="Cambria Math"/>
                <a:ea typeface="Cambria Math"/>
              </a:rPr>
              <a:t>j </a:t>
            </a:r>
            <a:r>
              <a:rPr lang="en-US" sz="2900" dirty="0">
                <a:latin typeface="Cambria Math"/>
                <a:ea typeface="Cambria Math"/>
              </a:rPr>
              <a:t>≤ </a:t>
            </a:r>
            <a:r>
              <a:rPr lang="en-US" sz="2900" i="1" dirty="0">
                <a:ea typeface="Cambria Math"/>
              </a:rPr>
              <a:t>m</a:t>
            </a:r>
            <a:r>
              <a:rPr lang="en-US" sz="2900" i="1" baseline="-25000" dirty="0">
                <a:ea typeface="Cambria Math"/>
              </a:rPr>
              <a:t>i</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800" dirty="0">
                <a:latin typeface="Cambria Math" pitchFamily="18" charset="0"/>
                <a:ea typeface="Cambria Math" pitchFamily="18" charset="0"/>
              </a:rPr>
              <a:t>.</a:t>
            </a:r>
            <a:r>
              <a:rPr lang="en-US" sz="2800" dirty="0">
                <a:latin typeface="Cambria Math"/>
                <a:ea typeface="Cambria Math"/>
              </a:rPr>
              <a:t> </a:t>
            </a: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143000" y="4114800"/>
            <a:ext cx="5102638" cy="298037"/>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1828801" y="4572001"/>
            <a:ext cx="4666583" cy="298037"/>
          </a:xfrm>
          <a:prstGeom prst="rect">
            <a:avLst/>
          </a:prstGeom>
        </p:spPr>
      </p:pic>
      <p:pic>
        <p:nvPicPr>
          <p:cNvPr id="15" name="Picture 14" descr="addin_tmp.png"/>
          <p:cNvPicPr>
            <a:picLocks noChangeAspect="1"/>
          </p:cNvPicPr>
          <p:nvPr>
            <p:custDataLst>
              <p:tags r:id="rId3"/>
            </p:custDataLst>
          </p:nvPr>
        </p:nvPicPr>
        <p:blipFill>
          <a:blip r:embed="rId7" cstate="print"/>
          <a:stretch>
            <a:fillRect/>
          </a:stretch>
        </p:blipFill>
        <p:spPr>
          <a:xfrm>
            <a:off x="1905000" y="5105400"/>
            <a:ext cx="5236654" cy="2980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Relaciones de recurrencia lineales no homogéneas con coeficientes constantes </a:t>
            </a:r>
            <a:endParaRPr lang="en-US" sz="4000" dirty="0"/>
          </a:p>
        </p:txBody>
      </p:sp>
      <p:sp>
        <p:nvSpPr>
          <p:cNvPr id="3" name="Content Placeholder 2"/>
          <p:cNvSpPr>
            <a:spLocks noGrp="1"/>
          </p:cNvSpPr>
          <p:nvPr>
            <p:ph idx="1"/>
          </p:nvPr>
        </p:nvSpPr>
        <p:spPr/>
        <p:txBody>
          <a:bodyPr/>
          <a:lstStyle/>
          <a:p>
            <a:pPr>
              <a:buNone/>
            </a:pPr>
            <a:r>
              <a:rPr lang="en-US" b="1" dirty="0"/>
              <a:t>   </a:t>
            </a:r>
            <a:r>
              <a:rPr lang="en-US" sz="2400" b="1" dirty="0" err="1"/>
              <a:t>Defini</a:t>
            </a:r>
            <a:r>
              <a:rPr lang="es-ES" sz="2400" b="1" dirty="0" err="1"/>
              <a:t>ció</a:t>
            </a:r>
            <a:r>
              <a:rPr lang="en-US" sz="2400" b="1" dirty="0"/>
              <a:t>n: </a:t>
            </a:r>
            <a:r>
              <a:rPr lang="es-ES" sz="2400" dirty="0"/>
              <a:t>Una relación de recurrencia lineal no homogénea con coeficientes constantes es de la forma </a:t>
            </a:r>
            <a:r>
              <a:rPr lang="en-US" sz="2400" i="1" dirty="0"/>
              <a:t>a</a:t>
            </a:r>
            <a:r>
              <a:rPr lang="en-US" sz="2400" i="1" baseline="-25000" dirty="0"/>
              <a:t>n</a:t>
            </a:r>
            <a:r>
              <a:rPr lang="en-US" sz="2400" i="1" dirty="0"/>
              <a:t> = c</a:t>
            </a:r>
            <a:r>
              <a:rPr lang="en-US" sz="2400" baseline="-25000" dirty="0">
                <a:latin typeface="Cambria Math" pitchFamily="18" charset="0"/>
                <a:ea typeface="Cambria Math" pitchFamily="18" charset="0"/>
              </a:rPr>
              <a:t>1</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c</a:t>
            </a:r>
            <a:r>
              <a:rPr lang="en-US" sz="2400" baseline="-25000" dirty="0">
                <a:latin typeface="Cambria Math" pitchFamily="18" charset="0"/>
                <a:ea typeface="Cambria Math" pitchFamily="18" charset="0"/>
              </a:rPr>
              <a:t>2</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 + c</a:t>
            </a:r>
            <a:r>
              <a:rPr lang="en-US" sz="2400" i="1" baseline="-25000" dirty="0"/>
              <a:t>k</a:t>
            </a:r>
            <a:r>
              <a:rPr lang="en-US" sz="2400" i="1" dirty="0"/>
              <a:t> a</a:t>
            </a:r>
            <a:r>
              <a:rPr lang="en-US" sz="2400" i="1" baseline="-25000" dirty="0"/>
              <a:t>n</a:t>
            </a:r>
            <a:r>
              <a:rPr lang="en-US" sz="2400" i="1" baseline="-25000" dirty="0">
                <a:latin typeface="Cambria Math"/>
                <a:ea typeface="Cambria Math"/>
              </a:rPr>
              <a:t>−</a:t>
            </a:r>
            <a:r>
              <a:rPr lang="en-US" sz="2400" i="1" baseline="-25000" dirty="0"/>
              <a:t>k </a:t>
            </a:r>
            <a:r>
              <a:rPr lang="en-US" sz="2400" i="1" dirty="0"/>
              <a:t>+ F</a:t>
            </a:r>
            <a:r>
              <a:rPr lang="en-US" sz="2400" dirty="0"/>
              <a:t>(</a:t>
            </a:r>
            <a:r>
              <a:rPr lang="en-US" sz="2400" i="1" dirty="0"/>
              <a:t>n</a:t>
            </a:r>
            <a:r>
              <a:rPr lang="en-US" sz="2400" dirty="0"/>
              <a:t>)</a:t>
            </a:r>
            <a:r>
              <a:rPr lang="en-US" sz="2400" i="1" baseline="-25000" dirty="0"/>
              <a:t> ,</a:t>
            </a:r>
            <a:endParaRPr lang="en-US" sz="2400" b="1" dirty="0"/>
          </a:p>
          <a:p>
            <a:pPr>
              <a:buNone/>
            </a:pPr>
            <a:r>
              <a:rPr lang="en-US" sz="2400" dirty="0"/>
              <a:t>   </a:t>
            </a:r>
            <a:r>
              <a:rPr lang="es-ES" sz="2400" dirty="0"/>
              <a:t>donde</a:t>
            </a:r>
            <a:r>
              <a:rPr lang="en-US" sz="2400" dirty="0"/>
              <a:t> </a:t>
            </a:r>
            <a:r>
              <a:rPr lang="en-US" sz="2400" i="1" dirty="0"/>
              <a:t>c</a:t>
            </a:r>
            <a:r>
              <a:rPr lang="en-US" sz="2400" baseline="-25000" dirty="0">
                <a:latin typeface="Cambria Math" pitchFamily="18" charset="0"/>
                <a:ea typeface="Cambria Math" pitchFamily="18" charset="0"/>
              </a:rPr>
              <a:t>1</a:t>
            </a:r>
            <a:r>
              <a:rPr lang="en-US" sz="2400" i="1" dirty="0"/>
              <a:t>, c</a:t>
            </a:r>
            <a:r>
              <a:rPr lang="en-US" sz="2400" baseline="-25000" dirty="0">
                <a:latin typeface="Cambria Math" pitchFamily="18" charset="0"/>
                <a:ea typeface="Cambria Math" pitchFamily="18" charset="0"/>
              </a:rPr>
              <a:t>2</a:t>
            </a:r>
            <a:r>
              <a:rPr lang="en-US" sz="2400" i="1" dirty="0"/>
              <a:t>, ….,c</a:t>
            </a:r>
            <a:r>
              <a:rPr lang="en-US" sz="2400" i="1" baseline="-25000" dirty="0"/>
              <a:t>k</a:t>
            </a:r>
            <a:r>
              <a:rPr lang="en-US" sz="2400" i="1" dirty="0"/>
              <a:t> </a:t>
            </a:r>
            <a:r>
              <a:rPr lang="es-ES" sz="2400" i="1" dirty="0"/>
              <a:t>son números</a:t>
            </a:r>
            <a:r>
              <a:rPr lang="en-US" sz="2400" dirty="0"/>
              <a:t> </a:t>
            </a:r>
            <a:r>
              <a:rPr lang="en-US" sz="2400" dirty="0" err="1"/>
              <a:t>reales</a:t>
            </a:r>
            <a:r>
              <a:rPr lang="en-US" sz="2400" dirty="0"/>
              <a:t>, y </a:t>
            </a:r>
            <a:r>
              <a:rPr lang="en-US" sz="2400" i="1" dirty="0"/>
              <a:t>F</a:t>
            </a:r>
            <a:r>
              <a:rPr lang="en-US" sz="2400" dirty="0"/>
              <a:t>(</a:t>
            </a:r>
            <a:r>
              <a:rPr lang="en-US" sz="2400" i="1" dirty="0"/>
              <a:t>n</a:t>
            </a:r>
            <a:r>
              <a:rPr lang="en-US" sz="2400" dirty="0"/>
              <a:t>)</a:t>
            </a:r>
            <a:r>
              <a:rPr lang="en-US" sz="2400" dirty="0">
                <a:latin typeface="Cambria Math" pitchFamily="18" charset="0"/>
                <a:ea typeface="Cambria Math" pitchFamily="18" charset="0"/>
              </a:rPr>
              <a:t> es una </a:t>
            </a:r>
            <a:r>
              <a:rPr lang="en-US" sz="2400" dirty="0" err="1">
                <a:latin typeface="Cambria Math" pitchFamily="18" charset="0"/>
                <a:ea typeface="Cambria Math" pitchFamily="18" charset="0"/>
              </a:rPr>
              <a:t>función</a:t>
            </a:r>
            <a:r>
              <a:rPr lang="en-US" sz="2400" dirty="0">
                <a:latin typeface="Cambria Math" pitchFamily="18" charset="0"/>
                <a:ea typeface="Cambria Math" pitchFamily="18" charset="0"/>
              </a:rPr>
              <a:t> no </a:t>
            </a:r>
            <a:r>
              <a:rPr lang="en-US" sz="2400" dirty="0" err="1">
                <a:latin typeface="Cambria Math" pitchFamily="18" charset="0"/>
                <a:ea typeface="Cambria Math" pitchFamily="18" charset="0"/>
              </a:rPr>
              <a:t>identicamente</a:t>
            </a:r>
            <a:r>
              <a:rPr lang="en-US" sz="2400" dirty="0">
                <a:latin typeface="Cambria Math" pitchFamily="18" charset="0"/>
                <a:ea typeface="Cambria Math" pitchFamily="18" charset="0"/>
              </a:rPr>
              <a:t> cero que </a:t>
            </a:r>
            <a:r>
              <a:rPr lang="en-US" sz="2400" dirty="0" err="1">
                <a:latin typeface="Cambria Math" pitchFamily="18" charset="0"/>
                <a:ea typeface="Cambria Math" pitchFamily="18" charset="0"/>
              </a:rPr>
              <a:t>depende</a:t>
            </a:r>
            <a:r>
              <a:rPr lang="en-US" sz="2400" dirty="0">
                <a:latin typeface="Cambria Math" pitchFamily="18" charset="0"/>
                <a:ea typeface="Cambria Math" pitchFamily="18" charset="0"/>
              </a:rPr>
              <a:t> de </a:t>
            </a:r>
            <a:r>
              <a:rPr lang="en-US" sz="2400" i="1" dirty="0">
                <a:latin typeface="Cambria Math" pitchFamily="18" charset="0"/>
                <a:ea typeface="Cambria Math" pitchFamily="18" charset="0"/>
              </a:rPr>
              <a:t>n</a:t>
            </a:r>
            <a:r>
              <a:rPr lang="en-US" sz="2400" dirty="0">
                <a:latin typeface="Cambria Math" pitchFamily="18" charset="0"/>
                <a:ea typeface="Cambria Math" pitchFamily="18" charset="0"/>
              </a:rPr>
              <a:t>.</a:t>
            </a:r>
          </a:p>
          <a:p>
            <a:pPr>
              <a:buNone/>
            </a:pPr>
            <a:r>
              <a:rPr lang="en-US" sz="2400" dirty="0">
                <a:latin typeface="Cambria Math" pitchFamily="18" charset="0"/>
                <a:ea typeface="Cambria Math" pitchFamily="18" charset="0"/>
              </a:rPr>
              <a:t>    La </a:t>
            </a:r>
            <a:r>
              <a:rPr lang="es-ES" sz="2400" dirty="0"/>
              <a:t>relación de recurrencia </a:t>
            </a:r>
            <a:endParaRPr lang="en-US" sz="2400" dirty="0">
              <a:latin typeface="Cambria Math" pitchFamily="18" charset="0"/>
              <a:ea typeface="Cambria Math" pitchFamily="18" charset="0"/>
            </a:endParaRPr>
          </a:p>
          <a:p>
            <a:pPr>
              <a:buNone/>
            </a:pPr>
            <a:r>
              <a:rPr lang="en-US" sz="2400" i="1" dirty="0">
                <a:latin typeface="Cambria Math" pitchFamily="18" charset="0"/>
                <a:ea typeface="Cambria Math" pitchFamily="18" charset="0"/>
              </a:rPr>
              <a:t>          </a:t>
            </a:r>
            <a:r>
              <a:rPr lang="en-US" sz="2400" i="1" dirty="0"/>
              <a:t>a</a:t>
            </a:r>
            <a:r>
              <a:rPr lang="en-US" sz="2400" i="1" baseline="-25000" dirty="0"/>
              <a:t>n</a:t>
            </a:r>
            <a:r>
              <a:rPr lang="en-US" sz="2400" i="1" dirty="0"/>
              <a:t> = c</a:t>
            </a:r>
            <a:r>
              <a:rPr lang="en-US" sz="2400" baseline="-25000" dirty="0">
                <a:latin typeface="Cambria Math" pitchFamily="18" charset="0"/>
                <a:ea typeface="Cambria Math" pitchFamily="18" charset="0"/>
              </a:rPr>
              <a:t>1</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c</a:t>
            </a:r>
            <a:r>
              <a:rPr lang="en-US" sz="2400" baseline="-25000" dirty="0">
                <a:latin typeface="Cambria Math" pitchFamily="18" charset="0"/>
                <a:ea typeface="Cambria Math" pitchFamily="18" charset="0"/>
              </a:rPr>
              <a:t>2</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 + c</a:t>
            </a:r>
            <a:r>
              <a:rPr lang="en-US" sz="2400" i="1" baseline="-25000" dirty="0"/>
              <a:t>k</a:t>
            </a:r>
            <a:r>
              <a:rPr lang="en-US" sz="2400" i="1" dirty="0"/>
              <a:t> a</a:t>
            </a:r>
            <a:r>
              <a:rPr lang="en-US" sz="2400" i="1" baseline="-25000" dirty="0"/>
              <a:t>n</a:t>
            </a:r>
            <a:r>
              <a:rPr lang="en-US" sz="2400" i="1" baseline="-25000" dirty="0">
                <a:latin typeface="Cambria Math"/>
                <a:ea typeface="Cambria Math"/>
              </a:rPr>
              <a:t>−</a:t>
            </a:r>
            <a:r>
              <a:rPr lang="en-US" sz="2400" i="1" baseline="-25000" dirty="0"/>
              <a:t>k ,</a:t>
            </a: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a:t>
            </a:r>
            <a:r>
              <a:rPr lang="es-ES" sz="2400" dirty="0">
                <a:latin typeface="Cambria Math" pitchFamily="18" charset="0"/>
                <a:ea typeface="Cambria Math" pitchFamily="18" charset="0"/>
              </a:rPr>
              <a:t>se llama relación de recurrencia lineal homogénea asociada.</a:t>
            </a:r>
            <a:endParaRPr lang="en-US" sz="2400" dirty="0">
              <a:latin typeface="Cambria Math" pitchFamily="18" charset="0"/>
              <a:ea typeface="Cambria Math"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600" dirty="0"/>
              <a:t>Relaciones de recurrencia lineales no homogéneas con coeficientes constantes </a:t>
            </a:r>
            <a:endParaRPr lang="en-US" sz="3600" dirty="0"/>
          </a:p>
        </p:txBody>
      </p:sp>
      <p:sp>
        <p:nvSpPr>
          <p:cNvPr id="3" name="Content Placeholder 2"/>
          <p:cNvSpPr>
            <a:spLocks noGrp="1"/>
          </p:cNvSpPr>
          <p:nvPr>
            <p:ph idx="1"/>
          </p:nvPr>
        </p:nvSpPr>
        <p:spPr/>
        <p:txBody>
          <a:bodyPr>
            <a:normAutofit fontScale="92500"/>
          </a:bodyPr>
          <a:lstStyle/>
          <a:p>
            <a:pPr>
              <a:buNone/>
            </a:pPr>
            <a:r>
              <a:rPr lang="en-US" sz="2400" i="1" dirty="0"/>
              <a:t>   </a:t>
            </a:r>
            <a:r>
              <a:rPr lang="en-US" sz="2400" i="1" dirty="0" err="1"/>
              <a:t>Ejemplos</a:t>
            </a:r>
            <a:r>
              <a:rPr lang="en-US" sz="2400" i="1" dirty="0"/>
              <a:t> de </a:t>
            </a:r>
            <a:r>
              <a:rPr lang="es-ES" sz="2400" i="1" dirty="0"/>
              <a:t>r</a:t>
            </a:r>
            <a:r>
              <a:rPr lang="es-ES" sz="2400" dirty="0"/>
              <a:t>elaciones de recurrencia lineales no homogéneas con coeficientes constantes </a:t>
            </a:r>
            <a:endParaRPr lang="en-US" sz="2400" dirty="0"/>
          </a:p>
          <a:p>
            <a:pPr>
              <a:buNone/>
            </a:pPr>
            <a:r>
              <a:rPr lang="en-US" sz="2400" b="1" i="1" dirty="0"/>
              <a:t>    </a:t>
            </a:r>
            <a:r>
              <a:rPr lang="en-US" sz="2400" i="1" dirty="0"/>
              <a:t>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t>
            </a:r>
            <a:r>
              <a:rPr lang="en-US" sz="2400" dirty="0">
                <a:latin typeface="Cambria Math" pitchFamily="18" charset="0"/>
                <a:ea typeface="Cambria Math" pitchFamily="18" charset="0"/>
              </a:rPr>
              <a:t>2</a:t>
            </a:r>
            <a:r>
              <a:rPr lang="en-US" sz="2400" i="1" baseline="30000" dirty="0"/>
              <a:t>n</a:t>
            </a:r>
            <a:r>
              <a:rPr lang="en-US" sz="2400" i="1" baseline="-25000"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n</a:t>
            </a:r>
            <a:r>
              <a:rPr lang="en-US" sz="2400" baseline="30000" dirty="0">
                <a:latin typeface="Cambria Math" pitchFamily="18" charset="0"/>
                <a:ea typeface="Cambria Math" pitchFamily="18" charset="0"/>
              </a:rPr>
              <a:t>2</a:t>
            </a:r>
            <a:r>
              <a:rPr lang="en-US" sz="2400" i="1" dirty="0"/>
              <a:t> + n + </a:t>
            </a:r>
            <a:r>
              <a:rPr lang="en-US" sz="2400" dirty="0">
                <a:latin typeface="Cambria Math" pitchFamily="18" charset="0"/>
                <a:ea typeface="Cambria Math" pitchFamily="18" charset="0"/>
              </a:rPr>
              <a:t>1</a:t>
            </a:r>
            <a:r>
              <a:rPr lang="en-US" sz="2400" i="1" dirty="0"/>
              <a:t>, </a:t>
            </a:r>
          </a:p>
          <a:p>
            <a:pPr>
              <a:buNone/>
            </a:pPr>
            <a:r>
              <a:rPr lang="en-US" sz="2400" i="1" dirty="0"/>
              <a:t>    a</a:t>
            </a:r>
            <a:r>
              <a:rPr lang="en-US" sz="2400" i="1" baseline="-25000" dirty="0"/>
              <a:t>n</a:t>
            </a:r>
            <a:r>
              <a:rPr lang="en-US" sz="2400" i="1" dirty="0"/>
              <a:t> = </a:t>
            </a:r>
            <a:r>
              <a:rPr lang="en-US" sz="2400" dirty="0">
                <a:latin typeface="Cambria Math" pitchFamily="18" charset="0"/>
                <a:ea typeface="Cambria Math" pitchFamily="18" charset="0"/>
              </a:rPr>
              <a:t>3</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n</a:t>
            </a:r>
            <a:r>
              <a:rPr lang="en-US" sz="2400" dirty="0">
                <a:latin typeface="Cambria Math" pitchFamily="18" charset="0"/>
                <a:ea typeface="Cambria Math" pitchFamily="18" charset="0"/>
              </a:rPr>
              <a:t>3</a:t>
            </a:r>
            <a:r>
              <a:rPr lang="en-US" sz="2400" i="1" baseline="30000" dirty="0">
                <a:latin typeface="Cambria Math" pitchFamily="18" charset="0"/>
                <a:ea typeface="Cambria Math" pitchFamily="18" charset="0"/>
              </a:rPr>
              <a:t>n</a:t>
            </a:r>
            <a:r>
              <a:rPr lang="en-US" sz="2400" i="1"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3 </a:t>
            </a:r>
            <a:r>
              <a:rPr lang="en-US" sz="2400" i="1" dirty="0"/>
              <a:t>+ n</a:t>
            </a:r>
            <a:r>
              <a:rPr lang="en-US" sz="2400" dirty="0"/>
              <a:t>! </a:t>
            </a:r>
            <a:endParaRPr lang="en-US" sz="2400" b="1" dirty="0"/>
          </a:p>
          <a:p>
            <a:pPr>
              <a:buNone/>
            </a:pPr>
            <a:r>
              <a:rPr lang="en-US" sz="1900" dirty="0"/>
              <a:t>  </a:t>
            </a:r>
            <a:r>
              <a:rPr lang="en-US" sz="1900" dirty="0" err="1"/>
              <a:t>cuyas</a:t>
            </a:r>
            <a:r>
              <a:rPr lang="en-US" sz="1900" dirty="0"/>
              <a:t> </a:t>
            </a:r>
            <a:r>
              <a:rPr lang="es-ES" sz="1900" dirty="0">
                <a:latin typeface="Cambria Math" pitchFamily="18" charset="0"/>
                <a:ea typeface="Cambria Math" pitchFamily="18" charset="0"/>
              </a:rPr>
              <a:t>relaciones de recurrencia lineal homogénea asociada son respectivamente </a:t>
            </a:r>
            <a:r>
              <a:rPr lang="en-US" sz="1900" dirty="0"/>
              <a:t>:</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a:t>
            </a:r>
          </a:p>
          <a:p>
            <a:pPr>
              <a:buNone/>
            </a:pPr>
            <a:r>
              <a:rPr lang="en-US" sz="2400" i="1" dirty="0"/>
              <a:t>    a</a:t>
            </a:r>
            <a:r>
              <a:rPr lang="en-US" sz="2400" i="1" baseline="-25000" dirty="0"/>
              <a:t>n</a:t>
            </a:r>
            <a:r>
              <a:rPr lang="en-US" sz="2400" i="1" dirty="0"/>
              <a:t> = </a:t>
            </a:r>
            <a:r>
              <a:rPr lang="en-US" sz="2400" dirty="0">
                <a:latin typeface="Cambria Math" pitchFamily="18" charset="0"/>
                <a:ea typeface="Cambria Math" pitchFamily="18" charset="0"/>
              </a:rPr>
              <a:t>3</a:t>
            </a:r>
            <a:r>
              <a:rPr lang="en-US" sz="2400" i="1" dirty="0"/>
              <a:t>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dirty="0"/>
              <a:t> ,</a:t>
            </a:r>
          </a:p>
          <a:p>
            <a:pPr>
              <a:buNone/>
            </a:pPr>
            <a:r>
              <a:rPr lang="en-US" sz="2400" i="1" dirty="0"/>
              <a:t>    a</a:t>
            </a:r>
            <a:r>
              <a:rPr lang="en-US" sz="2400" i="1" baseline="-25000" dirty="0"/>
              <a:t>n</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1</a:t>
            </a:r>
            <a:r>
              <a:rPr lang="en-US" sz="2400" i="1" baseline="-25000" dirty="0"/>
              <a:t> </a:t>
            </a:r>
            <a:r>
              <a:rPr lang="en-US" sz="2400" i="1" dirty="0"/>
              <a:t>+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2</a:t>
            </a:r>
            <a:r>
              <a:rPr lang="en-US" sz="2400" i="1" dirty="0"/>
              <a:t> + a</a:t>
            </a:r>
            <a:r>
              <a:rPr lang="en-US" sz="2400" i="1" baseline="-25000" dirty="0"/>
              <a:t>n</a:t>
            </a:r>
            <a:r>
              <a:rPr lang="en-US" sz="2400" i="1" baseline="-25000" dirty="0">
                <a:latin typeface="Cambria Math"/>
                <a:ea typeface="Cambria Math"/>
              </a:rPr>
              <a:t>−</a:t>
            </a:r>
            <a:r>
              <a:rPr lang="en-US" sz="2400" baseline="-25000" dirty="0">
                <a:latin typeface="Cambria Math" pitchFamily="18" charset="0"/>
                <a:ea typeface="Cambria Math" pitchFamily="18" charset="0"/>
              </a:rPr>
              <a:t>3</a:t>
            </a:r>
            <a:endParaRPr lang="en-US" sz="2400" dirty="0">
              <a:latin typeface="Cambria Math" pitchFamily="18" charset="0"/>
              <a:ea typeface="Cambria Math"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Números</a:t>
            </a:r>
            <a:r>
              <a:rPr lang="en-US" sz="4000" dirty="0"/>
              <a:t> de Fibonacci</a:t>
            </a:r>
          </a:p>
        </p:txBody>
      </p:sp>
      <p:sp>
        <p:nvSpPr>
          <p:cNvPr id="3" name="Content Placeholder 2"/>
          <p:cNvSpPr>
            <a:spLocks noGrp="1"/>
          </p:cNvSpPr>
          <p:nvPr>
            <p:ph idx="1"/>
          </p:nvPr>
        </p:nvSpPr>
        <p:spPr>
          <a:xfrm>
            <a:off x="-152400" y="1600200"/>
            <a:ext cx="8229600" cy="4389120"/>
          </a:xfrm>
        </p:spPr>
        <p:txBody>
          <a:bodyPr>
            <a:normAutofit/>
          </a:bodyPr>
          <a:lstStyle/>
          <a:p>
            <a:pPr>
              <a:buNone/>
            </a:pPr>
            <a:r>
              <a:rPr lang="en-US" b="1" dirty="0"/>
              <a:t>    </a:t>
            </a:r>
            <a:endParaRPr lang="en-US" dirty="0"/>
          </a:p>
        </p:txBody>
      </p:sp>
      <p:pic>
        <p:nvPicPr>
          <p:cNvPr id="4" name="Picture 3" descr="0701.jpg"/>
          <p:cNvPicPr>
            <a:picLocks noChangeAspect="1"/>
          </p:cNvPicPr>
          <p:nvPr/>
        </p:nvPicPr>
        <p:blipFill>
          <a:blip r:embed="rId2" cstate="print"/>
          <a:stretch>
            <a:fillRect/>
          </a:stretch>
        </p:blipFill>
        <p:spPr>
          <a:xfrm>
            <a:off x="1600200" y="2438400"/>
            <a:ext cx="5888736" cy="2737104"/>
          </a:xfrm>
          <a:prstGeom prst="rect">
            <a:avLst/>
          </a:prstGeom>
        </p:spPr>
      </p:pic>
      <p:sp>
        <p:nvSpPr>
          <p:cNvPr id="5" name="TextBox 4"/>
          <p:cNvSpPr txBox="1"/>
          <p:nvPr/>
        </p:nvSpPr>
        <p:spPr>
          <a:xfrm>
            <a:off x="838200" y="5473005"/>
            <a:ext cx="7543800" cy="707886"/>
          </a:xfrm>
          <a:prstGeom prst="rect">
            <a:avLst/>
          </a:prstGeom>
          <a:noFill/>
        </p:spPr>
        <p:txBody>
          <a:bodyPr wrap="square" rtlCol="0">
            <a:spAutoFit/>
          </a:bodyPr>
          <a:lstStyle/>
          <a:p>
            <a:r>
              <a:rPr lang="en-US" sz="2000" b="1" dirty="0" err="1"/>
              <a:t>Modelo</a:t>
            </a:r>
            <a:r>
              <a:rPr lang="en-US" sz="2000" b="1" dirty="0"/>
              <a:t> </a:t>
            </a:r>
            <a:r>
              <a:rPr lang="es-ES" sz="2000" b="1" dirty="0"/>
              <a:t>Para el crecimiento de la población de conejos en una isla .</a:t>
            </a:r>
            <a:endParaRPr lang="en-US" sz="2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Solución</a:t>
            </a:r>
            <a:r>
              <a:rPr lang="en-US" sz="2800" dirty="0"/>
              <a:t> </a:t>
            </a:r>
            <a:r>
              <a:rPr lang="es-ES" sz="2800" dirty="0"/>
              <a:t>relaciones de recurrencia lineales no homogéneas con coeficientes constantes </a:t>
            </a:r>
            <a:endParaRPr lang="en-US" sz="2800" dirty="0"/>
          </a:p>
        </p:txBody>
      </p:sp>
      <p:sp>
        <p:nvSpPr>
          <p:cNvPr id="3" name="Content Placeholder 2"/>
          <p:cNvSpPr>
            <a:spLocks noGrp="1"/>
          </p:cNvSpPr>
          <p:nvPr>
            <p:ph idx="1"/>
          </p:nvPr>
        </p:nvSpPr>
        <p:spPr/>
        <p:txBody>
          <a:bodyPr>
            <a:normAutofit/>
          </a:bodyPr>
          <a:lstStyle/>
          <a:p>
            <a:pPr>
              <a:buNone/>
            </a:pPr>
            <a:r>
              <a:rPr lang="en-US" b="1" dirty="0">
                <a:latin typeface="Cambria Math" pitchFamily="18" charset="0"/>
                <a:ea typeface="Cambria Math" pitchFamily="18" charset="0"/>
              </a:rPr>
              <a:t>    </a:t>
            </a:r>
            <a:r>
              <a:rPr lang="en-US" b="1" dirty="0" err="1">
                <a:latin typeface="Cambria Math" pitchFamily="18" charset="0"/>
                <a:ea typeface="Cambria Math" pitchFamily="18" charset="0"/>
              </a:rPr>
              <a:t>Teorema</a:t>
            </a:r>
            <a:r>
              <a:rPr lang="en-US" b="1" dirty="0">
                <a:latin typeface="Cambria Math" pitchFamily="18" charset="0"/>
                <a:ea typeface="Cambria Math" pitchFamily="18" charset="0"/>
              </a:rPr>
              <a:t> 5</a:t>
            </a:r>
            <a:r>
              <a:rPr lang="en-US" dirty="0"/>
              <a:t>:  Si {</a:t>
            </a:r>
            <a:r>
              <a:rPr lang="en-US" i="1" dirty="0"/>
              <a:t>a</a:t>
            </a:r>
            <a:r>
              <a:rPr lang="en-US" i="1" baseline="-25000" dirty="0"/>
              <a:t>n</a:t>
            </a:r>
            <a:r>
              <a:rPr lang="en-US" baseline="30000" dirty="0"/>
              <a:t>(</a:t>
            </a:r>
            <a:r>
              <a:rPr lang="en-US" i="1" baseline="30000" dirty="0"/>
              <a:t>p</a:t>
            </a:r>
            <a:r>
              <a:rPr lang="en-US" baseline="30000" dirty="0"/>
              <a:t>)</a:t>
            </a:r>
            <a:r>
              <a:rPr lang="en-US" dirty="0"/>
              <a:t>} es una </a:t>
            </a:r>
            <a:r>
              <a:rPr lang="en-US" dirty="0" err="1"/>
              <a:t>solución</a:t>
            </a:r>
            <a:r>
              <a:rPr lang="en-US" dirty="0"/>
              <a:t> </a:t>
            </a:r>
            <a:r>
              <a:rPr lang="en-US" dirty="0" err="1"/>
              <a:t>particularde</a:t>
            </a:r>
            <a:r>
              <a:rPr lang="en-US" dirty="0"/>
              <a:t> la </a:t>
            </a:r>
            <a:r>
              <a:rPr lang="es-ES" sz="2400" dirty="0"/>
              <a:t>relación  de recurrencia lineal no homogénea con coeficientes constantes </a:t>
            </a:r>
            <a:endParaRPr lang="en-US" dirty="0"/>
          </a:p>
          <a:p>
            <a:pPr>
              <a:buNone/>
            </a:pPr>
            <a:r>
              <a:rPr lang="en-US" sz="2800" i="1" dirty="0"/>
              <a:t>       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a:t>
            </a:r>
            <a:r>
              <a:rPr lang="en-US" sz="2800" dirty="0">
                <a:latin typeface="Cambria Math" pitchFamily="18" charset="0"/>
                <a:ea typeface="Cambria Math" pitchFamily="18" charset="0"/>
              </a:rPr>
              <a:t>⋯ </a:t>
            </a:r>
            <a:r>
              <a:rPr lang="en-US" sz="2800" i="1" dirty="0"/>
              <a:t>+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 </a:t>
            </a:r>
            <a:r>
              <a:rPr lang="en-US" sz="2800" i="1" dirty="0"/>
              <a:t>+ F</a:t>
            </a:r>
            <a:r>
              <a:rPr lang="en-US" sz="2800" dirty="0"/>
              <a:t>(</a:t>
            </a:r>
            <a:r>
              <a:rPr lang="en-US" sz="2800" i="1" dirty="0"/>
              <a:t>n</a:t>
            </a:r>
            <a:r>
              <a:rPr lang="en-US" sz="2800" dirty="0"/>
              <a:t>)</a:t>
            </a:r>
            <a:r>
              <a:rPr lang="en-US" sz="2800" i="1" baseline="-25000" dirty="0"/>
              <a:t> ,</a:t>
            </a:r>
            <a:endParaRPr lang="en-US" dirty="0"/>
          </a:p>
          <a:p>
            <a:pPr>
              <a:buNone/>
            </a:pPr>
            <a:r>
              <a:rPr lang="en-US" dirty="0" err="1"/>
              <a:t>Entonces</a:t>
            </a:r>
            <a:r>
              <a:rPr lang="en-US" dirty="0"/>
              <a:t> </a:t>
            </a:r>
            <a:r>
              <a:rPr lang="en-US" dirty="0" err="1"/>
              <a:t>toda</a:t>
            </a:r>
            <a:r>
              <a:rPr lang="en-US" dirty="0"/>
              <a:t> </a:t>
            </a:r>
            <a:r>
              <a:rPr lang="en-US" dirty="0" err="1"/>
              <a:t>solución</a:t>
            </a:r>
            <a:r>
              <a:rPr lang="en-US" dirty="0"/>
              <a:t> es de la forma {</a:t>
            </a:r>
            <a:r>
              <a:rPr lang="en-US" i="1" dirty="0"/>
              <a:t>a</a:t>
            </a:r>
            <a:r>
              <a:rPr lang="en-US" i="1" baseline="-25000" dirty="0"/>
              <a:t>n</a:t>
            </a:r>
            <a:r>
              <a:rPr lang="en-US" baseline="30000" dirty="0"/>
              <a:t>(</a:t>
            </a:r>
            <a:r>
              <a:rPr lang="en-US" i="1" baseline="30000" dirty="0"/>
              <a:t>p</a:t>
            </a:r>
            <a:r>
              <a:rPr lang="en-US" baseline="30000" dirty="0"/>
              <a:t>)</a:t>
            </a:r>
            <a:r>
              <a:rPr lang="en-US" dirty="0"/>
              <a:t> + </a:t>
            </a:r>
            <a:r>
              <a:rPr lang="en-US" i="1" dirty="0"/>
              <a:t>a</a:t>
            </a:r>
            <a:r>
              <a:rPr lang="en-US" i="1" baseline="-25000" dirty="0"/>
              <a:t>n</a:t>
            </a:r>
            <a:r>
              <a:rPr lang="en-US" baseline="30000" dirty="0"/>
              <a:t>(</a:t>
            </a:r>
            <a:r>
              <a:rPr lang="en-US" i="1" baseline="30000" dirty="0"/>
              <a:t>h</a:t>
            </a:r>
            <a:r>
              <a:rPr lang="en-US" baseline="30000" dirty="0"/>
              <a:t>)</a:t>
            </a:r>
            <a:r>
              <a:rPr lang="en-US" dirty="0"/>
              <a:t>}, </a:t>
            </a:r>
            <a:r>
              <a:rPr lang="en-US" dirty="0" err="1"/>
              <a:t>donde</a:t>
            </a:r>
            <a:r>
              <a:rPr lang="en-US" dirty="0"/>
              <a:t>  {</a:t>
            </a:r>
            <a:r>
              <a:rPr lang="en-US" i="1" dirty="0"/>
              <a:t>a</a:t>
            </a:r>
            <a:r>
              <a:rPr lang="en-US" i="1" baseline="-25000" dirty="0"/>
              <a:t>n</a:t>
            </a:r>
            <a:r>
              <a:rPr lang="en-US" baseline="30000" dirty="0"/>
              <a:t>(</a:t>
            </a:r>
            <a:r>
              <a:rPr lang="en-US" i="1" baseline="30000" dirty="0"/>
              <a:t>h</a:t>
            </a:r>
            <a:r>
              <a:rPr lang="en-US" baseline="30000" dirty="0"/>
              <a:t>)</a:t>
            </a:r>
            <a:r>
              <a:rPr lang="en-US" dirty="0"/>
              <a:t>} es una </a:t>
            </a:r>
            <a:r>
              <a:rPr lang="en-US" dirty="0" err="1"/>
              <a:t>solución</a:t>
            </a:r>
            <a:r>
              <a:rPr lang="en-US" dirty="0"/>
              <a:t> de la </a:t>
            </a:r>
            <a:r>
              <a:rPr lang="en-US" dirty="0" err="1"/>
              <a:t>relación</a:t>
            </a:r>
            <a:r>
              <a:rPr lang="en-US" dirty="0"/>
              <a:t> de </a:t>
            </a:r>
            <a:r>
              <a:rPr lang="en-US" dirty="0" err="1"/>
              <a:t>recurrencia</a:t>
            </a:r>
            <a:r>
              <a:rPr lang="en-US" dirty="0"/>
              <a:t> </a:t>
            </a:r>
            <a:r>
              <a:rPr lang="en-US" dirty="0" err="1"/>
              <a:t>homogénea</a:t>
            </a:r>
            <a:r>
              <a:rPr lang="en-US" dirty="0"/>
              <a:t> </a:t>
            </a:r>
            <a:r>
              <a:rPr lang="en-US" dirty="0" err="1"/>
              <a:t>asociada</a:t>
            </a:r>
            <a:endParaRPr lang="en-US" dirty="0"/>
          </a:p>
          <a:p>
            <a:pPr>
              <a:buNone/>
            </a:pPr>
            <a:r>
              <a:rPr lang="en-US" dirty="0"/>
              <a:t>         </a:t>
            </a:r>
            <a:r>
              <a:rPr lang="en-US" sz="2800" i="1" dirty="0"/>
              <a:t>a</a:t>
            </a:r>
            <a:r>
              <a:rPr lang="en-US" sz="2800" i="1" baseline="-25000" dirty="0"/>
              <a:t>n</a:t>
            </a:r>
            <a:r>
              <a:rPr lang="en-US" sz="2800" i="1" dirty="0"/>
              <a:t> = c</a:t>
            </a:r>
            <a:r>
              <a:rPr lang="en-US" sz="2800" baseline="-25000" dirty="0">
                <a:latin typeface="Cambria Math" pitchFamily="18" charset="0"/>
                <a:ea typeface="Cambria Math" pitchFamily="18" charset="0"/>
              </a:rPr>
              <a:t>1</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1</a:t>
            </a:r>
            <a:r>
              <a:rPr lang="en-US" sz="2800" i="1" baseline="-25000" dirty="0"/>
              <a:t> </a:t>
            </a:r>
            <a:r>
              <a:rPr lang="en-US" sz="2800" i="1" dirty="0"/>
              <a:t>+ c</a:t>
            </a:r>
            <a:r>
              <a:rPr lang="en-US" sz="2800" baseline="-25000" dirty="0">
                <a:latin typeface="Cambria Math" pitchFamily="18" charset="0"/>
                <a:ea typeface="Cambria Math" pitchFamily="18" charset="0"/>
              </a:rPr>
              <a:t>2</a:t>
            </a:r>
            <a:r>
              <a:rPr lang="en-US" sz="2800" i="1" dirty="0"/>
              <a:t>a</a:t>
            </a:r>
            <a:r>
              <a:rPr lang="en-US" sz="2800" i="1" baseline="-25000" dirty="0"/>
              <a:t>n</a:t>
            </a:r>
            <a:r>
              <a:rPr lang="en-US" sz="2800" i="1" baseline="-25000" dirty="0">
                <a:latin typeface="Cambria Math"/>
                <a:ea typeface="Cambria Math"/>
              </a:rPr>
              <a:t>−</a:t>
            </a:r>
            <a:r>
              <a:rPr lang="en-US" sz="2800" baseline="-25000" dirty="0">
                <a:latin typeface="Cambria Math" pitchFamily="18" charset="0"/>
                <a:ea typeface="Cambria Math" pitchFamily="18" charset="0"/>
              </a:rPr>
              <a:t>2</a:t>
            </a:r>
            <a:r>
              <a:rPr lang="en-US" sz="2800" i="1" dirty="0"/>
              <a:t> + </a:t>
            </a:r>
            <a:r>
              <a:rPr lang="en-US" sz="2800" dirty="0">
                <a:latin typeface="Cambria Math"/>
                <a:ea typeface="Cambria Math"/>
              </a:rPr>
              <a:t>⋯</a:t>
            </a:r>
            <a:r>
              <a:rPr lang="en-US" sz="2800" i="1" dirty="0">
                <a:latin typeface="Cambria Math"/>
                <a:ea typeface="Cambria Math"/>
              </a:rPr>
              <a:t> </a:t>
            </a:r>
            <a:r>
              <a:rPr lang="en-US" sz="2800" i="1" dirty="0"/>
              <a:t>+ c</a:t>
            </a:r>
            <a:r>
              <a:rPr lang="en-US" sz="2800" i="1" baseline="-25000" dirty="0"/>
              <a:t>k</a:t>
            </a:r>
            <a:r>
              <a:rPr lang="en-US" sz="2800" i="1" dirty="0"/>
              <a:t> a</a:t>
            </a:r>
            <a:r>
              <a:rPr lang="en-US" sz="2800" i="1" baseline="-25000" dirty="0"/>
              <a:t>n</a:t>
            </a:r>
            <a:r>
              <a:rPr lang="en-US" sz="2800" i="1" baseline="-25000" dirty="0">
                <a:latin typeface="Cambria Math"/>
                <a:ea typeface="Cambria Math"/>
              </a:rPr>
              <a:t>−</a:t>
            </a:r>
            <a:r>
              <a:rPr lang="en-US" sz="2800" i="1" baseline="-25000" dirty="0"/>
              <a:t>k .</a:t>
            </a:r>
            <a:endParaRPr lang="en-US" baseline="-25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7080"/>
            <a:ext cx="8229600" cy="1143000"/>
          </a:xfrm>
        </p:spPr>
        <p:txBody>
          <a:bodyPr>
            <a:normAutofit/>
          </a:bodyPr>
          <a:lstStyle/>
          <a:p>
            <a:r>
              <a:rPr lang="en-US" sz="2800" dirty="0" err="1"/>
              <a:t>Solución</a:t>
            </a:r>
            <a:r>
              <a:rPr lang="en-US" sz="2800" dirty="0"/>
              <a:t> </a:t>
            </a:r>
            <a:r>
              <a:rPr lang="es-ES" sz="2800" dirty="0"/>
              <a:t>relaciones de recurrencia lineales no homogéneas con coeficientes constantes </a:t>
            </a:r>
            <a:endParaRPr lang="en-US" sz="2800" dirty="0"/>
          </a:p>
        </p:txBody>
      </p:sp>
      <p:sp>
        <p:nvSpPr>
          <p:cNvPr id="3" name="Content Placeholder 2"/>
          <p:cNvSpPr>
            <a:spLocks noGrp="1"/>
          </p:cNvSpPr>
          <p:nvPr>
            <p:ph idx="1"/>
          </p:nvPr>
        </p:nvSpPr>
        <p:spPr/>
        <p:txBody>
          <a:bodyPr>
            <a:normAutofit fontScale="47500" lnSpcReduction="20000"/>
          </a:bodyPr>
          <a:lstStyle/>
          <a:p>
            <a:pPr>
              <a:buNone/>
            </a:pPr>
            <a:r>
              <a:rPr lang="en-US" b="1" dirty="0">
                <a:latin typeface="Cambria Math" pitchFamily="18" charset="0"/>
                <a:ea typeface="Cambria Math" pitchFamily="18" charset="0"/>
              </a:rPr>
              <a:t>     </a:t>
            </a:r>
            <a:r>
              <a:rPr lang="en-US" sz="2900" b="1" dirty="0" err="1">
                <a:latin typeface="Cambria Math" pitchFamily="18" charset="0"/>
                <a:ea typeface="Cambria Math" pitchFamily="18" charset="0"/>
              </a:rPr>
              <a:t>Ejemplo</a:t>
            </a:r>
            <a:r>
              <a:rPr lang="en-US" sz="2900" dirty="0"/>
              <a:t>:  </a:t>
            </a:r>
            <a:r>
              <a:rPr lang="en-US" sz="2900" dirty="0" err="1"/>
              <a:t>Encuentra</a:t>
            </a:r>
            <a:r>
              <a:rPr lang="en-US" sz="2900" dirty="0"/>
              <a:t> </a:t>
            </a:r>
            <a:r>
              <a:rPr lang="en-US" sz="2900" dirty="0" err="1"/>
              <a:t>todas</a:t>
            </a:r>
            <a:r>
              <a:rPr lang="en-US" sz="2900" dirty="0"/>
              <a:t> las </a:t>
            </a:r>
            <a:r>
              <a:rPr lang="en-US" sz="2900" dirty="0" err="1"/>
              <a:t>soluciones</a:t>
            </a:r>
            <a:r>
              <a:rPr lang="en-US" sz="2900" dirty="0"/>
              <a:t> de la </a:t>
            </a:r>
            <a:r>
              <a:rPr lang="en-US" sz="2900" dirty="0" err="1"/>
              <a:t>relación</a:t>
            </a:r>
            <a:r>
              <a:rPr lang="en-US" sz="2900" dirty="0"/>
              <a:t> de </a:t>
            </a:r>
            <a:r>
              <a:rPr lang="en-US" sz="2900" dirty="0" err="1"/>
              <a:t>recurrencia</a:t>
            </a:r>
            <a:r>
              <a:rPr lang="en-US" sz="2900" dirty="0"/>
              <a:t> </a:t>
            </a:r>
            <a:r>
              <a:rPr lang="en-US" sz="2900" i="1" dirty="0"/>
              <a:t>a</a:t>
            </a:r>
            <a:r>
              <a:rPr lang="en-US" sz="2900" i="1" baseline="-25000" dirty="0"/>
              <a:t>n</a:t>
            </a:r>
            <a:r>
              <a:rPr lang="en-US" sz="2900" i="1" dirty="0"/>
              <a:t> = </a:t>
            </a:r>
            <a:r>
              <a:rPr lang="en-US" sz="2900" dirty="0">
                <a:latin typeface="Cambria Math" pitchFamily="18" charset="0"/>
                <a:ea typeface="Cambria Math" pitchFamily="18" charset="0"/>
              </a:rPr>
              <a:t>3</a:t>
            </a:r>
            <a:r>
              <a:rPr lang="en-US" sz="2900" i="1" dirty="0"/>
              <a:t>a</a:t>
            </a:r>
            <a:r>
              <a:rPr lang="en-US" sz="2900" i="1" baseline="-25000" dirty="0"/>
              <a:t>n</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2</a:t>
            </a:r>
            <a:r>
              <a:rPr lang="en-US" sz="2900" i="1" dirty="0"/>
              <a:t>n.  </a:t>
            </a:r>
          </a:p>
          <a:p>
            <a:pPr>
              <a:buNone/>
            </a:pPr>
            <a:r>
              <a:rPr lang="en-US" sz="2900" i="1" dirty="0"/>
              <a:t>     ¿</a:t>
            </a:r>
            <a:r>
              <a:rPr lang="en-US" sz="2900" i="1" dirty="0" err="1"/>
              <a:t>Cuál</a:t>
            </a:r>
            <a:r>
              <a:rPr lang="en-US" sz="2900" i="1" dirty="0"/>
              <a:t> es la </a:t>
            </a:r>
            <a:r>
              <a:rPr lang="en-US" sz="2900" i="1" dirty="0" err="1"/>
              <a:t>solución</a:t>
            </a:r>
            <a:r>
              <a:rPr lang="en-US" sz="2900" i="1" dirty="0"/>
              <a:t> </a:t>
            </a:r>
            <a:r>
              <a:rPr lang="en-US" sz="2900" i="1" dirty="0" err="1"/>
              <a:t>si</a:t>
            </a:r>
            <a:r>
              <a:rPr lang="en-US" sz="2900" dirty="0"/>
              <a:t> </a:t>
            </a:r>
            <a:r>
              <a:rPr lang="en-US" sz="2900" i="1" dirty="0"/>
              <a:t>a</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3</a:t>
            </a:r>
            <a:r>
              <a:rPr lang="en-US" sz="2900" i="1" dirty="0"/>
              <a:t>? </a:t>
            </a:r>
          </a:p>
          <a:p>
            <a:pPr>
              <a:buNone/>
            </a:pPr>
            <a:endParaRPr lang="en-US" dirty="0"/>
          </a:p>
          <a:p>
            <a:pPr>
              <a:buNone/>
            </a:pPr>
            <a:r>
              <a:rPr lang="en-US" sz="2800" i="1" dirty="0"/>
              <a:t>     </a:t>
            </a:r>
            <a:r>
              <a:rPr lang="en-US" sz="2900" b="1" dirty="0" err="1"/>
              <a:t>Solución</a:t>
            </a:r>
            <a:r>
              <a:rPr lang="en-US" sz="2900" dirty="0"/>
              <a:t>: </a:t>
            </a:r>
            <a:r>
              <a:rPr lang="es-ES" sz="2900" dirty="0"/>
              <a:t>La ecuación lineal homogénea asociada es</a:t>
            </a:r>
            <a:r>
              <a:rPr lang="en-US" sz="2900" dirty="0"/>
              <a:t> </a:t>
            </a:r>
            <a:r>
              <a:rPr lang="en-US" sz="2900" i="1" dirty="0"/>
              <a:t>a</a:t>
            </a:r>
            <a:r>
              <a:rPr lang="en-US" sz="2900" i="1" baseline="-25000" dirty="0"/>
              <a:t>n</a:t>
            </a:r>
            <a:r>
              <a:rPr lang="en-US" sz="2900" i="1" dirty="0"/>
              <a:t> = </a:t>
            </a:r>
            <a:r>
              <a:rPr lang="en-US" sz="2900" dirty="0">
                <a:latin typeface="Cambria Math" pitchFamily="18" charset="0"/>
                <a:ea typeface="Cambria Math" pitchFamily="18" charset="0"/>
              </a:rPr>
              <a:t>3</a:t>
            </a:r>
            <a:r>
              <a:rPr lang="en-US" sz="2900" i="1" dirty="0"/>
              <a:t>a</a:t>
            </a:r>
            <a:r>
              <a:rPr lang="en-US" sz="2900" i="1" baseline="-25000" dirty="0"/>
              <a:t>n</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900" i="1" dirty="0"/>
              <a:t>. </a:t>
            </a:r>
          </a:p>
          <a:p>
            <a:pPr>
              <a:buNone/>
            </a:pPr>
            <a:r>
              <a:rPr lang="en-US" sz="2900" i="1" dirty="0"/>
              <a:t>     </a:t>
            </a:r>
            <a:r>
              <a:rPr lang="es-ES" sz="2900" i="1" dirty="0"/>
              <a:t>Sus s</a:t>
            </a:r>
            <a:r>
              <a:rPr lang="es-ES" sz="2900" dirty="0"/>
              <a:t>oluciones son </a:t>
            </a:r>
            <a:r>
              <a:rPr lang="en-US" sz="2900" dirty="0"/>
              <a:t> </a:t>
            </a:r>
            <a:r>
              <a:rPr lang="en-US" sz="2900" i="1" dirty="0"/>
              <a:t>a</a:t>
            </a:r>
            <a:r>
              <a:rPr lang="en-US" sz="2900" i="1" baseline="-25000" dirty="0"/>
              <a:t>n</a:t>
            </a:r>
            <a:r>
              <a:rPr lang="en-US" sz="2900" baseline="30000" dirty="0"/>
              <a:t>(</a:t>
            </a:r>
            <a:r>
              <a:rPr lang="en-US" sz="2900" i="1" baseline="30000" dirty="0"/>
              <a:t>h</a:t>
            </a:r>
            <a:r>
              <a:rPr lang="en-US" sz="2900" baseline="30000" dirty="0"/>
              <a:t>)</a:t>
            </a:r>
            <a:r>
              <a:rPr lang="en-US" sz="2900" i="1" dirty="0"/>
              <a:t> = </a:t>
            </a:r>
            <a:r>
              <a:rPr lang="el-GR" sz="2900" dirty="0">
                <a:latin typeface="Cambria Math"/>
                <a:ea typeface="Cambria Math"/>
              </a:rPr>
              <a:t>α</a:t>
            </a:r>
            <a:r>
              <a:rPr lang="en-US" sz="2900" dirty="0">
                <a:latin typeface="Cambria Math" pitchFamily="18" charset="0"/>
                <a:ea typeface="Cambria Math" pitchFamily="18" charset="0"/>
              </a:rPr>
              <a:t>3</a:t>
            </a:r>
            <a:r>
              <a:rPr lang="en-US" sz="2900" i="1" baseline="30000" dirty="0">
                <a:ea typeface="Cambria Math" pitchFamily="18" charset="0"/>
              </a:rPr>
              <a:t>n</a:t>
            </a:r>
            <a:r>
              <a:rPr lang="en-US" sz="2900" i="1" dirty="0"/>
              <a:t>,</a:t>
            </a:r>
            <a:r>
              <a:rPr lang="es-ES" sz="2900" dirty="0"/>
              <a:t> donde </a:t>
            </a:r>
            <a:r>
              <a:rPr lang="el-GR" sz="2900" dirty="0">
                <a:latin typeface="Cambria Math"/>
                <a:ea typeface="Cambria Math"/>
              </a:rPr>
              <a:t>α</a:t>
            </a:r>
            <a:r>
              <a:rPr lang="en-US" sz="2900" dirty="0"/>
              <a:t>  es </a:t>
            </a:r>
            <a:r>
              <a:rPr lang="en-US" sz="2900" dirty="0" err="1"/>
              <a:t>constante</a:t>
            </a:r>
            <a:r>
              <a:rPr lang="en-US" sz="2900" dirty="0"/>
              <a:t>.</a:t>
            </a:r>
          </a:p>
          <a:p>
            <a:pPr>
              <a:buNone/>
            </a:pPr>
            <a:endParaRPr lang="en-US" sz="2900" dirty="0"/>
          </a:p>
          <a:p>
            <a:pPr>
              <a:buNone/>
            </a:pPr>
            <a:r>
              <a:rPr lang="en-US" sz="2900" dirty="0"/>
              <a:t>      </a:t>
            </a:r>
            <a:r>
              <a:rPr lang="es-ES" sz="2900" dirty="0"/>
              <a:t>Puesto que </a:t>
            </a:r>
            <a:r>
              <a:rPr lang="en-US" sz="2900" i="1" dirty="0"/>
              <a:t>F</a:t>
            </a:r>
            <a:r>
              <a:rPr lang="en-US" sz="2900" dirty="0"/>
              <a:t>(</a:t>
            </a:r>
            <a:r>
              <a:rPr lang="en-US" sz="2900" i="1" dirty="0"/>
              <a:t>n</a:t>
            </a:r>
            <a:r>
              <a:rPr lang="en-US" sz="2900" dirty="0"/>
              <a:t>)= </a:t>
            </a:r>
            <a:r>
              <a:rPr lang="en-US" sz="2900" dirty="0">
                <a:latin typeface="Cambria Math" pitchFamily="18" charset="0"/>
                <a:ea typeface="Cambria Math" pitchFamily="18" charset="0"/>
              </a:rPr>
              <a:t>2</a:t>
            </a:r>
            <a:r>
              <a:rPr lang="en-US" sz="2900" i="1" dirty="0"/>
              <a:t>n</a:t>
            </a:r>
            <a:r>
              <a:rPr lang="en-US" sz="2900" dirty="0"/>
              <a:t> </a:t>
            </a:r>
            <a:r>
              <a:rPr lang="es-ES" sz="2900" dirty="0"/>
              <a:t>es un polinomio en n de grado 1, para encontrar una solución particular intentamos con una función lineal de n </a:t>
            </a:r>
            <a:r>
              <a:rPr lang="en-US" sz="2900" i="1" dirty="0"/>
              <a:t>n</a:t>
            </a:r>
            <a:r>
              <a:rPr lang="en-US" sz="2900" dirty="0"/>
              <a:t>,    </a:t>
            </a:r>
            <a:r>
              <a:rPr lang="en-US" sz="2900" i="1" dirty="0" err="1"/>
              <a:t>p</a:t>
            </a:r>
            <a:r>
              <a:rPr lang="en-US" sz="2900" i="1" baseline="-25000" dirty="0" err="1"/>
              <a:t>n</a:t>
            </a:r>
            <a:r>
              <a:rPr lang="en-US" sz="2900" dirty="0"/>
              <a:t> = </a:t>
            </a:r>
            <a:r>
              <a:rPr lang="en-US" sz="2900" i="1" dirty="0" err="1"/>
              <a:t>cn</a:t>
            </a:r>
            <a:r>
              <a:rPr lang="en-US" sz="2900" dirty="0"/>
              <a:t> + </a:t>
            </a:r>
            <a:r>
              <a:rPr lang="en-US" sz="2900" i="1" dirty="0"/>
              <a:t>d</a:t>
            </a:r>
            <a:r>
              <a:rPr lang="en-US" sz="2900" dirty="0"/>
              <a:t>, </a:t>
            </a:r>
            <a:r>
              <a:rPr lang="en-US" sz="2900" dirty="0" err="1"/>
              <a:t>donde</a:t>
            </a:r>
            <a:r>
              <a:rPr lang="en-US" sz="2900" dirty="0"/>
              <a:t> </a:t>
            </a:r>
            <a:r>
              <a:rPr lang="en-US" sz="2900" i="1" dirty="0"/>
              <a:t>c y</a:t>
            </a:r>
            <a:r>
              <a:rPr lang="en-US" sz="2900" dirty="0"/>
              <a:t> </a:t>
            </a:r>
            <a:r>
              <a:rPr lang="en-US" sz="2900" i="1" dirty="0"/>
              <a:t>d</a:t>
            </a:r>
            <a:r>
              <a:rPr lang="en-US" sz="2900" dirty="0"/>
              <a:t> son </a:t>
            </a:r>
            <a:r>
              <a:rPr lang="en-US" sz="2900" dirty="0" err="1"/>
              <a:t>constantes</a:t>
            </a:r>
            <a:r>
              <a:rPr lang="en-US" sz="2900" dirty="0"/>
              <a:t>. </a:t>
            </a:r>
            <a:r>
              <a:rPr lang="en-US" sz="2900" dirty="0" err="1"/>
              <a:t>Supongamos</a:t>
            </a:r>
            <a:r>
              <a:rPr lang="en-US" sz="2900" dirty="0"/>
              <a:t> que </a:t>
            </a:r>
            <a:r>
              <a:rPr lang="en-US" sz="2900" i="1" dirty="0" err="1"/>
              <a:t>p</a:t>
            </a:r>
            <a:r>
              <a:rPr lang="en-US" sz="2900" i="1" baseline="-25000" dirty="0" err="1"/>
              <a:t>n</a:t>
            </a:r>
            <a:r>
              <a:rPr lang="en-US" sz="2900" dirty="0"/>
              <a:t> = </a:t>
            </a:r>
            <a:r>
              <a:rPr lang="en-US" sz="2900" i="1" dirty="0" err="1"/>
              <a:t>cn</a:t>
            </a:r>
            <a:r>
              <a:rPr lang="en-US" sz="2900" dirty="0"/>
              <a:t> + </a:t>
            </a:r>
            <a:r>
              <a:rPr lang="en-US" sz="2900" i="1" dirty="0"/>
              <a:t>d</a:t>
            </a:r>
            <a:r>
              <a:rPr lang="en-US" sz="2900" dirty="0"/>
              <a:t>  es una </a:t>
            </a:r>
            <a:r>
              <a:rPr lang="en-US" sz="2900" dirty="0" err="1"/>
              <a:t>solución</a:t>
            </a:r>
            <a:r>
              <a:rPr lang="en-US" sz="2900" dirty="0"/>
              <a:t>.</a:t>
            </a:r>
          </a:p>
          <a:p>
            <a:pPr>
              <a:buNone/>
            </a:pPr>
            <a:r>
              <a:rPr lang="en-US" sz="2900" dirty="0"/>
              <a:t>      </a:t>
            </a:r>
            <a:r>
              <a:rPr lang="en-US" sz="2900" dirty="0" err="1"/>
              <a:t>Entonces</a:t>
            </a:r>
            <a:r>
              <a:rPr lang="en-US" sz="2900" dirty="0"/>
              <a:t>, </a:t>
            </a:r>
            <a:r>
              <a:rPr lang="en-US" sz="2900" dirty="0" err="1"/>
              <a:t>sustituyendo</a:t>
            </a:r>
            <a:r>
              <a:rPr lang="en-US" sz="2900" dirty="0"/>
              <a:t> en  </a:t>
            </a:r>
            <a:r>
              <a:rPr lang="en-US" sz="2900" i="1" dirty="0"/>
              <a:t>a</a:t>
            </a:r>
            <a:r>
              <a:rPr lang="en-US" sz="2900" i="1" baseline="-25000" dirty="0"/>
              <a:t>n</a:t>
            </a:r>
            <a:r>
              <a:rPr lang="en-US" sz="2900" i="1" dirty="0"/>
              <a:t> = </a:t>
            </a:r>
            <a:r>
              <a:rPr lang="en-US" sz="2900" dirty="0">
                <a:latin typeface="Cambria Math" pitchFamily="18" charset="0"/>
                <a:ea typeface="Cambria Math" pitchFamily="18" charset="0"/>
              </a:rPr>
              <a:t>3</a:t>
            </a:r>
            <a:r>
              <a:rPr lang="en-US" sz="2900" i="1" dirty="0"/>
              <a:t>a</a:t>
            </a:r>
            <a:r>
              <a:rPr lang="en-US" sz="2900" i="1" baseline="-25000" dirty="0"/>
              <a:t>n</a:t>
            </a:r>
            <a:r>
              <a:rPr lang="en-US" sz="2900" i="1" baseline="-25000" dirty="0">
                <a:latin typeface="Cambria Math"/>
                <a:ea typeface="Cambria Math"/>
              </a:rPr>
              <a:t>−</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2</a:t>
            </a:r>
            <a:r>
              <a:rPr lang="en-US" sz="2900" i="1" dirty="0"/>
              <a:t>n</a:t>
            </a:r>
            <a:r>
              <a:rPr lang="en-US" sz="2900" dirty="0"/>
              <a:t>   </a:t>
            </a:r>
            <a:r>
              <a:rPr lang="en-US" sz="2900" dirty="0" err="1"/>
              <a:t>tenemos</a:t>
            </a:r>
            <a:r>
              <a:rPr lang="en-US" sz="2900" dirty="0"/>
              <a:t>   </a:t>
            </a:r>
            <a:r>
              <a:rPr lang="en-US" sz="2900" i="1" dirty="0" err="1"/>
              <a:t>cn</a:t>
            </a:r>
            <a:r>
              <a:rPr lang="en-US" sz="2900" dirty="0"/>
              <a:t> + </a:t>
            </a:r>
            <a:r>
              <a:rPr lang="en-US" sz="2900" i="1" dirty="0"/>
              <a:t>d = </a:t>
            </a:r>
            <a:r>
              <a:rPr lang="en-US" sz="2900" dirty="0">
                <a:latin typeface="Cambria Math" pitchFamily="18" charset="0"/>
                <a:ea typeface="Cambria Math" pitchFamily="18" charset="0"/>
              </a:rPr>
              <a:t>3(</a:t>
            </a:r>
            <a:r>
              <a:rPr lang="en-US" sz="2900" i="1" dirty="0"/>
              <a:t>c</a:t>
            </a:r>
            <a:r>
              <a:rPr lang="en-US" sz="2900" dirty="0"/>
              <a:t>(</a:t>
            </a:r>
            <a:r>
              <a:rPr lang="en-US" sz="2900" i="1" dirty="0"/>
              <a:t>n</a:t>
            </a:r>
            <a:r>
              <a:rPr lang="en-US" sz="2900" i="1" dirty="0">
                <a:latin typeface="Cambria Math"/>
                <a:ea typeface="Cambria Math"/>
              </a:rPr>
              <a:t>− </a:t>
            </a:r>
            <a:r>
              <a:rPr lang="en-US" sz="2900" dirty="0">
                <a:latin typeface="Cambria Math"/>
                <a:ea typeface="Cambria Math"/>
              </a:rPr>
              <a:t>1)</a:t>
            </a:r>
            <a:r>
              <a:rPr lang="en-US" sz="2900" dirty="0"/>
              <a:t> + </a:t>
            </a:r>
            <a:r>
              <a:rPr lang="en-US" sz="2900" i="1" dirty="0"/>
              <a:t>d</a:t>
            </a:r>
            <a:r>
              <a:rPr lang="en-US" sz="2900" dirty="0">
                <a:ea typeface="Cambria Math" pitchFamily="18" charset="0"/>
              </a:rPr>
              <a:t>)</a:t>
            </a:r>
            <a:r>
              <a:rPr lang="en-US" sz="2900" i="1" dirty="0"/>
              <a:t>+ </a:t>
            </a:r>
            <a:r>
              <a:rPr lang="en-US" sz="2900" dirty="0">
                <a:latin typeface="Cambria Math" pitchFamily="18" charset="0"/>
                <a:ea typeface="Cambria Math" pitchFamily="18" charset="0"/>
              </a:rPr>
              <a:t>2</a:t>
            </a:r>
            <a:r>
              <a:rPr lang="en-US" sz="2900" i="1" dirty="0"/>
              <a:t>n.</a:t>
            </a:r>
            <a:r>
              <a:rPr lang="en-US" sz="2900" dirty="0"/>
              <a:t> </a:t>
            </a:r>
          </a:p>
          <a:p>
            <a:pPr>
              <a:buNone/>
            </a:pPr>
            <a:endParaRPr lang="en-US" sz="2900" dirty="0"/>
          </a:p>
          <a:p>
            <a:pPr>
              <a:buNone/>
            </a:pPr>
            <a:r>
              <a:rPr lang="en-US" sz="2900" dirty="0"/>
              <a:t>      </a:t>
            </a:r>
            <a:r>
              <a:rPr lang="en-US" sz="2900" dirty="0" err="1"/>
              <a:t>Simplificando</a:t>
            </a:r>
            <a:r>
              <a:rPr lang="en-US" sz="2900" dirty="0"/>
              <a:t>: (</a:t>
            </a:r>
            <a:r>
              <a:rPr lang="en-US" sz="2900" dirty="0">
                <a:latin typeface="Cambria Math" pitchFamily="18" charset="0"/>
                <a:ea typeface="Cambria Math" pitchFamily="18" charset="0"/>
              </a:rPr>
              <a:t>2</a:t>
            </a:r>
            <a:r>
              <a:rPr lang="en-US" sz="2900" dirty="0"/>
              <a:t> + </a:t>
            </a:r>
            <a:r>
              <a:rPr lang="en-US" sz="2900" dirty="0">
                <a:latin typeface="Cambria Math" pitchFamily="18" charset="0"/>
                <a:ea typeface="Cambria Math" pitchFamily="18" charset="0"/>
              </a:rPr>
              <a:t>2</a:t>
            </a:r>
            <a:r>
              <a:rPr lang="en-US" sz="2900" i="1" dirty="0">
                <a:ea typeface="Cambria Math" pitchFamily="18" charset="0"/>
              </a:rPr>
              <a:t>c</a:t>
            </a:r>
            <a:r>
              <a:rPr lang="en-US" sz="2900" dirty="0"/>
              <a:t>)</a:t>
            </a:r>
            <a:r>
              <a:rPr lang="en-US" sz="2900" i="1" dirty="0"/>
              <a:t>n + </a:t>
            </a:r>
            <a:r>
              <a:rPr lang="en-US" sz="2900" dirty="0"/>
              <a:t>(</a:t>
            </a:r>
            <a:r>
              <a:rPr lang="en-US" sz="2900" dirty="0">
                <a:latin typeface="Cambria Math" pitchFamily="18" charset="0"/>
                <a:ea typeface="Cambria Math" pitchFamily="18" charset="0"/>
              </a:rPr>
              <a:t>2</a:t>
            </a:r>
            <a:r>
              <a:rPr lang="en-US" sz="2900" i="1" dirty="0"/>
              <a:t>d </a:t>
            </a:r>
            <a:r>
              <a:rPr lang="en-US" sz="2900" i="1" dirty="0">
                <a:latin typeface="Cambria Math"/>
                <a:ea typeface="Cambria Math"/>
              </a:rPr>
              <a:t>− </a:t>
            </a:r>
            <a:r>
              <a:rPr lang="en-US" sz="2900" dirty="0">
                <a:latin typeface="Cambria Math"/>
                <a:ea typeface="Cambria Math"/>
              </a:rPr>
              <a:t>3</a:t>
            </a:r>
            <a:r>
              <a:rPr lang="en-US" sz="2900" i="1" dirty="0">
                <a:ea typeface="Cambria Math" pitchFamily="18" charset="0"/>
              </a:rPr>
              <a:t>c</a:t>
            </a:r>
            <a:r>
              <a:rPr lang="en-US" sz="2900" dirty="0">
                <a:latin typeface="Cambria Math"/>
                <a:ea typeface="Cambria Math"/>
              </a:rPr>
              <a:t>)</a:t>
            </a:r>
            <a:r>
              <a:rPr lang="en-US" sz="2900" dirty="0"/>
              <a:t>  = </a:t>
            </a:r>
            <a:r>
              <a:rPr lang="en-US" sz="2900" dirty="0">
                <a:latin typeface="Cambria Math" pitchFamily="18" charset="0"/>
                <a:ea typeface="Cambria Math" pitchFamily="18" charset="0"/>
              </a:rPr>
              <a:t>0</a:t>
            </a:r>
            <a:r>
              <a:rPr lang="en-US" sz="2900" dirty="0"/>
              <a:t>. Se deduce que </a:t>
            </a:r>
            <a:r>
              <a:rPr lang="en-US" sz="2900" i="1" dirty="0" err="1"/>
              <a:t>cn</a:t>
            </a:r>
            <a:r>
              <a:rPr lang="en-US" sz="2900" dirty="0"/>
              <a:t> + </a:t>
            </a:r>
            <a:r>
              <a:rPr lang="en-US" sz="2900" i="1" dirty="0"/>
              <a:t>d es una </a:t>
            </a:r>
            <a:r>
              <a:rPr lang="en-US" sz="2900" i="1" dirty="0" err="1"/>
              <a:t>solución</a:t>
            </a:r>
            <a:r>
              <a:rPr lang="en-US" sz="2900" i="1" dirty="0"/>
              <a:t> </a:t>
            </a:r>
            <a:r>
              <a:rPr lang="en-US" sz="2900" i="1" dirty="0" err="1"/>
              <a:t>si</a:t>
            </a:r>
            <a:r>
              <a:rPr lang="en-US" sz="2900" i="1" dirty="0"/>
              <a:t> y solo </a:t>
            </a:r>
            <a:r>
              <a:rPr lang="en-US" sz="2900" i="1" dirty="0" err="1"/>
              <a:t>si</a:t>
            </a:r>
            <a:r>
              <a:rPr lang="en-US" sz="2900" dirty="0"/>
              <a:t> </a:t>
            </a:r>
          </a:p>
          <a:p>
            <a:pPr>
              <a:buNone/>
            </a:pPr>
            <a:r>
              <a:rPr lang="en-US" sz="2900" dirty="0"/>
              <a:t>       </a:t>
            </a:r>
            <a:r>
              <a:rPr lang="en-US" sz="2900" dirty="0">
                <a:latin typeface="Cambria Math" pitchFamily="18" charset="0"/>
                <a:ea typeface="Cambria Math" pitchFamily="18" charset="0"/>
              </a:rPr>
              <a:t>2</a:t>
            </a:r>
            <a:r>
              <a:rPr lang="en-US" sz="2900" dirty="0"/>
              <a:t> + </a:t>
            </a:r>
            <a:r>
              <a:rPr lang="en-US" sz="2900" dirty="0">
                <a:latin typeface="Cambria Math" pitchFamily="18" charset="0"/>
                <a:ea typeface="Cambria Math" pitchFamily="18" charset="0"/>
              </a:rPr>
              <a:t>2</a:t>
            </a:r>
            <a:r>
              <a:rPr lang="en-US" sz="2900" i="1" dirty="0">
                <a:ea typeface="Cambria Math" pitchFamily="18" charset="0"/>
              </a:rPr>
              <a:t>c</a:t>
            </a:r>
            <a:r>
              <a:rPr lang="en-US" sz="2900" i="1" dirty="0"/>
              <a:t> </a:t>
            </a:r>
            <a:r>
              <a:rPr lang="en-US" sz="2900" dirty="0"/>
              <a:t> = </a:t>
            </a:r>
            <a:r>
              <a:rPr lang="en-US" sz="2900" dirty="0">
                <a:latin typeface="Cambria Math" pitchFamily="18" charset="0"/>
                <a:ea typeface="Cambria Math" pitchFamily="18" charset="0"/>
              </a:rPr>
              <a:t>0 y</a:t>
            </a:r>
            <a:r>
              <a:rPr lang="en-US" sz="2900" dirty="0"/>
              <a:t> </a:t>
            </a:r>
            <a:r>
              <a:rPr lang="en-US" sz="2900" dirty="0">
                <a:latin typeface="Cambria Math" pitchFamily="18" charset="0"/>
                <a:ea typeface="Cambria Math" pitchFamily="18" charset="0"/>
              </a:rPr>
              <a:t>2</a:t>
            </a:r>
            <a:r>
              <a:rPr lang="en-US" sz="2900" i="1" dirty="0"/>
              <a:t>d </a:t>
            </a:r>
            <a:r>
              <a:rPr lang="en-US" sz="2900" i="1" dirty="0">
                <a:latin typeface="Cambria Math"/>
                <a:ea typeface="Cambria Math"/>
              </a:rPr>
              <a:t>− </a:t>
            </a:r>
            <a:r>
              <a:rPr lang="en-US" sz="2900" dirty="0">
                <a:latin typeface="Cambria Math"/>
                <a:ea typeface="Cambria Math"/>
              </a:rPr>
              <a:t>3</a:t>
            </a:r>
            <a:r>
              <a:rPr lang="en-US" sz="2900" i="1" dirty="0">
                <a:ea typeface="Cambria Math" pitchFamily="18" charset="0"/>
              </a:rPr>
              <a:t>c</a:t>
            </a:r>
            <a:r>
              <a:rPr lang="en-US" sz="2900" dirty="0"/>
              <a:t>  = </a:t>
            </a:r>
            <a:r>
              <a:rPr lang="en-US" sz="2900" dirty="0">
                <a:latin typeface="Cambria Math" pitchFamily="18" charset="0"/>
                <a:ea typeface="Cambria Math" pitchFamily="18" charset="0"/>
              </a:rPr>
              <a:t>0.  Por lo tanto, </a:t>
            </a:r>
            <a:r>
              <a:rPr lang="en-US" sz="2900" i="1" dirty="0" err="1"/>
              <a:t>cn</a:t>
            </a:r>
            <a:r>
              <a:rPr lang="en-US" sz="2900" dirty="0"/>
              <a:t> + </a:t>
            </a:r>
            <a:r>
              <a:rPr lang="en-US" sz="2900" i="1" dirty="0"/>
              <a:t>d es una </a:t>
            </a:r>
            <a:r>
              <a:rPr lang="en-US" sz="2900" i="1" dirty="0" err="1"/>
              <a:t>solución</a:t>
            </a:r>
            <a:r>
              <a:rPr lang="en-US" sz="2900" i="1" dirty="0"/>
              <a:t> </a:t>
            </a:r>
            <a:r>
              <a:rPr lang="en-US" sz="2900" i="1" dirty="0" err="1"/>
              <a:t>si</a:t>
            </a:r>
            <a:r>
              <a:rPr lang="en-US" sz="2900" i="1" dirty="0"/>
              <a:t> y solo </a:t>
            </a:r>
            <a:r>
              <a:rPr lang="en-US" sz="2900" i="1" dirty="0" err="1"/>
              <a:t>si</a:t>
            </a:r>
            <a:r>
              <a:rPr lang="en-US" sz="2900" dirty="0"/>
              <a:t> c = </a:t>
            </a:r>
            <a:r>
              <a:rPr lang="en-US" sz="2900" i="1" dirty="0">
                <a:latin typeface="Cambria Math"/>
                <a:ea typeface="Cambria Math"/>
              </a:rPr>
              <a:t>− </a:t>
            </a:r>
            <a:r>
              <a:rPr lang="en-US" sz="2900" dirty="0">
                <a:latin typeface="Cambria Math"/>
                <a:ea typeface="Cambria Math"/>
              </a:rPr>
              <a:t>1 y </a:t>
            </a:r>
            <a:r>
              <a:rPr lang="en-US" sz="2900" dirty="0">
                <a:latin typeface="Cambria Math" pitchFamily="18" charset="0"/>
                <a:ea typeface="Cambria Math" pitchFamily="18" charset="0"/>
              </a:rPr>
              <a:t>d = </a:t>
            </a:r>
            <a:r>
              <a:rPr lang="en-US" sz="2900" i="1" dirty="0">
                <a:latin typeface="Cambria Math"/>
                <a:ea typeface="Cambria Math"/>
              </a:rPr>
              <a:t>− </a:t>
            </a:r>
            <a:r>
              <a:rPr lang="en-US" sz="2900" dirty="0">
                <a:latin typeface="Cambria Math"/>
                <a:ea typeface="Cambria Math"/>
              </a:rPr>
              <a:t>3/2. </a:t>
            </a:r>
          </a:p>
          <a:p>
            <a:pPr>
              <a:buNone/>
            </a:pPr>
            <a:r>
              <a:rPr lang="en-US" sz="2900" dirty="0">
                <a:latin typeface="Cambria Math"/>
                <a:ea typeface="Cambria Math"/>
              </a:rPr>
              <a:t>       En </a:t>
            </a:r>
            <a:r>
              <a:rPr lang="en-US" sz="2900" dirty="0" err="1">
                <a:latin typeface="Cambria Math"/>
                <a:ea typeface="Cambria Math"/>
              </a:rPr>
              <a:t>consecuencia</a:t>
            </a:r>
            <a:r>
              <a:rPr lang="en-US" sz="2900" dirty="0">
                <a:latin typeface="Cambria Math"/>
                <a:ea typeface="Cambria Math"/>
              </a:rPr>
              <a:t>,    </a:t>
            </a:r>
            <a:r>
              <a:rPr lang="en-US" sz="2900" i="1" dirty="0"/>
              <a:t>a</a:t>
            </a:r>
            <a:r>
              <a:rPr lang="en-US" sz="2900" i="1" baseline="-25000" dirty="0"/>
              <a:t>n</a:t>
            </a:r>
            <a:r>
              <a:rPr lang="en-US" sz="2900" baseline="30000" dirty="0"/>
              <a:t>(</a:t>
            </a:r>
            <a:r>
              <a:rPr lang="en-US" sz="2900" i="1" baseline="30000" dirty="0"/>
              <a:t>p</a:t>
            </a:r>
            <a:r>
              <a:rPr lang="en-US" sz="2900" baseline="30000" dirty="0"/>
              <a:t>)</a:t>
            </a:r>
            <a:r>
              <a:rPr lang="en-US" sz="2900" dirty="0"/>
              <a:t> </a:t>
            </a:r>
            <a:r>
              <a:rPr lang="en-US" sz="2900" i="1" dirty="0"/>
              <a:t>= </a:t>
            </a:r>
            <a:r>
              <a:rPr lang="en-US" sz="2900" i="1" dirty="0">
                <a:latin typeface="Cambria Math"/>
                <a:ea typeface="Cambria Math"/>
              </a:rPr>
              <a:t>−</a:t>
            </a:r>
            <a:r>
              <a:rPr lang="en-US" sz="2900" i="1" dirty="0">
                <a:ea typeface="Cambria Math"/>
              </a:rPr>
              <a:t>n </a:t>
            </a:r>
            <a:r>
              <a:rPr lang="en-US" sz="2900" i="1" dirty="0">
                <a:latin typeface="Cambria Math"/>
                <a:ea typeface="Cambria Math"/>
              </a:rPr>
              <a:t>− </a:t>
            </a:r>
            <a:r>
              <a:rPr lang="en-US" sz="2900" dirty="0">
                <a:latin typeface="Cambria Math"/>
                <a:ea typeface="Cambria Math"/>
              </a:rPr>
              <a:t>3/2  es una </a:t>
            </a:r>
            <a:r>
              <a:rPr lang="en-US" sz="2900" dirty="0" err="1">
                <a:latin typeface="Cambria Math"/>
                <a:ea typeface="Cambria Math"/>
              </a:rPr>
              <a:t>solución</a:t>
            </a:r>
            <a:r>
              <a:rPr lang="en-US" sz="2900" dirty="0">
                <a:latin typeface="Cambria Math"/>
                <a:ea typeface="Cambria Math"/>
              </a:rPr>
              <a:t> particular. </a:t>
            </a:r>
          </a:p>
          <a:p>
            <a:pPr>
              <a:buNone/>
            </a:pPr>
            <a:endParaRPr lang="en-US" sz="2900" dirty="0"/>
          </a:p>
          <a:p>
            <a:pPr>
              <a:buNone/>
            </a:pPr>
            <a:r>
              <a:rPr lang="en-US" sz="2900" i="1" dirty="0"/>
              <a:t>      Por el</a:t>
            </a:r>
            <a:r>
              <a:rPr lang="en-US" sz="2900" dirty="0"/>
              <a:t> </a:t>
            </a:r>
            <a:r>
              <a:rPr lang="en-US" sz="2900" dirty="0" err="1"/>
              <a:t>Teorem</a:t>
            </a:r>
            <a:r>
              <a:rPr lang="en-US" sz="2900" dirty="0"/>
              <a:t> </a:t>
            </a:r>
            <a:r>
              <a:rPr lang="en-US" sz="2900" dirty="0">
                <a:latin typeface="Cambria Math" pitchFamily="18" charset="0"/>
                <a:ea typeface="Cambria Math" pitchFamily="18" charset="0"/>
              </a:rPr>
              <a:t>5, </a:t>
            </a:r>
            <a:r>
              <a:rPr lang="en-US" sz="2900" dirty="0" err="1">
                <a:latin typeface="Cambria Math" pitchFamily="18" charset="0"/>
                <a:ea typeface="Cambria Math" pitchFamily="18" charset="0"/>
              </a:rPr>
              <a:t>todas</a:t>
            </a:r>
            <a:r>
              <a:rPr lang="en-US" sz="2900" dirty="0">
                <a:latin typeface="Cambria Math" pitchFamily="18" charset="0"/>
                <a:ea typeface="Cambria Math" pitchFamily="18" charset="0"/>
              </a:rPr>
              <a:t> las </a:t>
            </a:r>
            <a:r>
              <a:rPr lang="en-US" sz="2900" dirty="0" err="1">
                <a:latin typeface="Cambria Math" pitchFamily="18" charset="0"/>
                <a:ea typeface="Cambria Math" pitchFamily="18" charset="0"/>
              </a:rPr>
              <a:t>soluciones</a:t>
            </a:r>
            <a:r>
              <a:rPr lang="en-US" sz="2900" dirty="0">
                <a:latin typeface="Cambria Math" pitchFamily="18" charset="0"/>
                <a:ea typeface="Cambria Math" pitchFamily="18" charset="0"/>
              </a:rPr>
              <a:t> son de la forma</a:t>
            </a:r>
            <a:r>
              <a:rPr lang="en-US" sz="2900" i="1" dirty="0"/>
              <a:t>  a</a:t>
            </a:r>
            <a:r>
              <a:rPr lang="en-US" sz="2900" i="1" baseline="-25000" dirty="0"/>
              <a:t>n</a:t>
            </a:r>
            <a:r>
              <a:rPr lang="en-US" sz="2900" i="1" dirty="0"/>
              <a:t> = a</a:t>
            </a:r>
            <a:r>
              <a:rPr lang="en-US" sz="2900" i="1" baseline="-25000" dirty="0"/>
              <a:t>n</a:t>
            </a:r>
            <a:r>
              <a:rPr lang="en-US" sz="2900" baseline="30000" dirty="0"/>
              <a:t>(</a:t>
            </a:r>
            <a:r>
              <a:rPr lang="en-US" sz="2900" i="1" baseline="30000" dirty="0"/>
              <a:t>p</a:t>
            </a:r>
            <a:r>
              <a:rPr lang="en-US" sz="2900" baseline="30000" dirty="0"/>
              <a:t>)</a:t>
            </a:r>
            <a:r>
              <a:rPr lang="en-US" sz="2900" dirty="0"/>
              <a:t> + </a:t>
            </a:r>
            <a:r>
              <a:rPr lang="en-US" sz="2900" i="1" dirty="0"/>
              <a:t>a</a:t>
            </a:r>
            <a:r>
              <a:rPr lang="en-US" sz="2900" i="1" baseline="-25000" dirty="0"/>
              <a:t>n</a:t>
            </a:r>
            <a:r>
              <a:rPr lang="en-US" sz="2900" baseline="30000" dirty="0"/>
              <a:t>(</a:t>
            </a:r>
            <a:r>
              <a:rPr lang="en-US" sz="2900" i="1" baseline="30000" dirty="0"/>
              <a:t>h</a:t>
            </a:r>
            <a:r>
              <a:rPr lang="en-US" sz="2900" baseline="30000" dirty="0"/>
              <a:t>)</a:t>
            </a:r>
            <a:r>
              <a:rPr lang="en-US" sz="2900" dirty="0"/>
              <a:t> </a:t>
            </a:r>
            <a:r>
              <a:rPr lang="en-US" sz="2900" i="1" dirty="0"/>
              <a:t>= </a:t>
            </a:r>
            <a:r>
              <a:rPr lang="en-US" sz="2900" i="1" dirty="0">
                <a:latin typeface="Cambria Math"/>
                <a:ea typeface="Cambria Math"/>
              </a:rPr>
              <a:t>−</a:t>
            </a:r>
            <a:r>
              <a:rPr lang="en-US" sz="2900" i="1" dirty="0">
                <a:ea typeface="Cambria Math"/>
              </a:rPr>
              <a:t>n </a:t>
            </a:r>
            <a:r>
              <a:rPr lang="en-US" sz="2900" i="1" dirty="0">
                <a:latin typeface="Cambria Math"/>
                <a:ea typeface="Cambria Math"/>
              </a:rPr>
              <a:t>− </a:t>
            </a:r>
            <a:r>
              <a:rPr lang="en-US" sz="2900" dirty="0">
                <a:latin typeface="Cambria Math"/>
                <a:ea typeface="Cambria Math"/>
              </a:rPr>
              <a:t>3/2 + </a:t>
            </a:r>
            <a:r>
              <a:rPr lang="el-GR" sz="2900" dirty="0">
                <a:latin typeface="Cambria Math"/>
                <a:ea typeface="Cambria Math"/>
              </a:rPr>
              <a:t>α</a:t>
            </a:r>
            <a:r>
              <a:rPr lang="en-US" sz="2900" dirty="0">
                <a:latin typeface="Cambria Math" pitchFamily="18" charset="0"/>
                <a:ea typeface="Cambria Math" pitchFamily="18" charset="0"/>
              </a:rPr>
              <a:t>3</a:t>
            </a:r>
            <a:r>
              <a:rPr lang="en-US" sz="2900" i="1" baseline="30000" dirty="0">
                <a:ea typeface="Cambria Math" pitchFamily="18" charset="0"/>
              </a:rPr>
              <a:t>n</a:t>
            </a:r>
            <a:r>
              <a:rPr lang="en-US" sz="2900" i="1" dirty="0"/>
              <a:t>, </a:t>
            </a:r>
            <a:r>
              <a:rPr lang="en-US" sz="2900" i="1" dirty="0" err="1"/>
              <a:t>donde</a:t>
            </a:r>
            <a:r>
              <a:rPr lang="en-US" sz="2900" dirty="0"/>
              <a:t> </a:t>
            </a:r>
            <a:r>
              <a:rPr lang="el-GR" sz="2900" dirty="0">
                <a:latin typeface="Cambria Math"/>
                <a:ea typeface="Cambria Math"/>
              </a:rPr>
              <a:t>α</a:t>
            </a:r>
            <a:r>
              <a:rPr lang="en-US" sz="2900" dirty="0"/>
              <a:t>  es una </a:t>
            </a:r>
            <a:r>
              <a:rPr lang="en-US" sz="2900" dirty="0" err="1"/>
              <a:t>constante</a:t>
            </a:r>
            <a:r>
              <a:rPr lang="en-US" sz="2900" dirty="0"/>
              <a:t>.</a:t>
            </a:r>
          </a:p>
          <a:p>
            <a:pPr>
              <a:buNone/>
            </a:pPr>
            <a:endParaRPr lang="en-US" sz="2900" dirty="0"/>
          </a:p>
          <a:p>
            <a:pPr>
              <a:buNone/>
            </a:pPr>
            <a:r>
              <a:rPr lang="en-US" sz="2900" dirty="0"/>
              <a:t>      </a:t>
            </a:r>
            <a:r>
              <a:rPr lang="es-ES" sz="2900" dirty="0"/>
              <a:t>Para encontrar una solución con </a:t>
            </a:r>
            <a:r>
              <a:rPr lang="en-US" sz="2900" dirty="0"/>
              <a:t> </a:t>
            </a:r>
            <a:r>
              <a:rPr lang="en-US" sz="2900" i="1" dirty="0"/>
              <a:t>a</a:t>
            </a:r>
            <a:r>
              <a:rPr lang="en-US" sz="2900" baseline="-25000" dirty="0">
                <a:latin typeface="Cambria Math" pitchFamily="18" charset="0"/>
                <a:ea typeface="Cambria Math" pitchFamily="18" charset="0"/>
              </a:rPr>
              <a:t>1</a:t>
            </a:r>
            <a:r>
              <a:rPr lang="en-US" sz="2900" i="1" baseline="-25000" dirty="0"/>
              <a:t> </a:t>
            </a:r>
            <a:r>
              <a:rPr lang="en-US" sz="2900" i="1" dirty="0"/>
              <a:t>= </a:t>
            </a:r>
            <a:r>
              <a:rPr lang="en-US" sz="2900" dirty="0">
                <a:latin typeface="Cambria Math" pitchFamily="18" charset="0"/>
                <a:ea typeface="Cambria Math" pitchFamily="18" charset="0"/>
              </a:rPr>
              <a:t>3, </a:t>
            </a:r>
            <a:r>
              <a:rPr lang="es-ES" sz="2900" dirty="0">
                <a:latin typeface="Cambria Math" pitchFamily="18" charset="0"/>
                <a:ea typeface="Cambria Math" pitchFamily="18" charset="0"/>
              </a:rPr>
              <a:t>hacemos</a:t>
            </a:r>
            <a:r>
              <a:rPr lang="en-US" sz="2900" dirty="0">
                <a:latin typeface="Cambria Math" pitchFamily="18" charset="0"/>
                <a:ea typeface="Cambria Math" pitchFamily="18" charset="0"/>
              </a:rPr>
              <a:t> </a:t>
            </a:r>
            <a:r>
              <a:rPr lang="en-US" sz="2900" i="1" dirty="0">
                <a:ea typeface="Cambria Math" pitchFamily="18" charset="0"/>
              </a:rPr>
              <a:t>n</a:t>
            </a:r>
            <a:r>
              <a:rPr lang="en-US" sz="2900" dirty="0">
                <a:latin typeface="Cambria Math" pitchFamily="18" charset="0"/>
                <a:ea typeface="Cambria Math" pitchFamily="18" charset="0"/>
              </a:rPr>
              <a:t> = 1 </a:t>
            </a:r>
            <a:r>
              <a:rPr lang="es-ES" sz="2900" dirty="0">
                <a:latin typeface="Cambria Math" pitchFamily="18" charset="0"/>
                <a:ea typeface="Cambria Math" pitchFamily="18" charset="0"/>
              </a:rPr>
              <a:t>fórmula de la solución general.</a:t>
            </a:r>
            <a:endParaRPr lang="en-US" sz="2900" dirty="0">
              <a:latin typeface="Cambria Math" pitchFamily="18" charset="0"/>
              <a:ea typeface="Cambria Math" pitchFamily="18" charset="0"/>
            </a:endParaRPr>
          </a:p>
          <a:p>
            <a:pPr>
              <a:buNone/>
            </a:pPr>
            <a:r>
              <a:rPr lang="en-US" sz="2900" dirty="0">
                <a:latin typeface="Cambria Math" pitchFamily="18" charset="0"/>
                <a:ea typeface="Cambria Math" pitchFamily="18" charset="0"/>
              </a:rPr>
              <a:t>       </a:t>
            </a:r>
            <a:r>
              <a:rPr lang="es-ES" sz="2900" dirty="0">
                <a:latin typeface="Cambria Math" pitchFamily="18" charset="0"/>
                <a:ea typeface="Cambria Math" pitchFamily="18" charset="0"/>
              </a:rPr>
              <a:t>Entonces, </a:t>
            </a:r>
            <a:r>
              <a:rPr lang="en-US" sz="2900" dirty="0">
                <a:latin typeface="Cambria Math" pitchFamily="18" charset="0"/>
                <a:ea typeface="Cambria Math" pitchFamily="18" charset="0"/>
              </a:rPr>
              <a:t> 3 </a:t>
            </a:r>
            <a:r>
              <a:rPr lang="en-US" sz="2900" i="1" dirty="0"/>
              <a:t>= </a:t>
            </a:r>
            <a:r>
              <a:rPr lang="en-US" sz="2900" i="1" dirty="0">
                <a:latin typeface="Cambria Math"/>
                <a:ea typeface="Cambria Math"/>
              </a:rPr>
              <a:t>−</a:t>
            </a:r>
            <a:r>
              <a:rPr lang="en-US" sz="2900" dirty="0">
                <a:latin typeface="Cambria Math" pitchFamily="18" charset="0"/>
                <a:ea typeface="Cambria Math" pitchFamily="18" charset="0"/>
              </a:rPr>
              <a:t>1</a:t>
            </a:r>
            <a:r>
              <a:rPr lang="en-US" sz="2900" i="1" dirty="0">
                <a:ea typeface="Cambria Math"/>
              </a:rPr>
              <a:t> </a:t>
            </a:r>
            <a:r>
              <a:rPr lang="en-US" sz="2900" i="1" dirty="0">
                <a:latin typeface="Cambria Math"/>
                <a:ea typeface="Cambria Math"/>
              </a:rPr>
              <a:t>− </a:t>
            </a:r>
            <a:r>
              <a:rPr lang="en-US" sz="2900" dirty="0">
                <a:latin typeface="Cambria Math"/>
                <a:ea typeface="Cambria Math"/>
              </a:rPr>
              <a:t>3/2 + </a:t>
            </a:r>
            <a:r>
              <a:rPr lang="en-US" sz="2900" dirty="0">
                <a:latin typeface="Cambria Math" pitchFamily="18" charset="0"/>
                <a:ea typeface="Cambria Math" pitchFamily="18" charset="0"/>
              </a:rPr>
              <a:t>3 </a:t>
            </a:r>
            <a:r>
              <a:rPr lang="el-GR" sz="2900" dirty="0">
                <a:latin typeface="Cambria Math"/>
                <a:ea typeface="Cambria Math"/>
              </a:rPr>
              <a:t>α</a:t>
            </a:r>
            <a:r>
              <a:rPr lang="en-US" sz="2900" i="1" dirty="0"/>
              <a:t>,  y </a:t>
            </a:r>
            <a:r>
              <a:rPr lang="el-GR" sz="2900" dirty="0">
                <a:latin typeface="Cambria Math"/>
                <a:ea typeface="Cambria Math"/>
              </a:rPr>
              <a:t>α</a:t>
            </a:r>
            <a:r>
              <a:rPr lang="en-US" sz="2900" i="1" dirty="0"/>
              <a:t> = </a:t>
            </a:r>
            <a:r>
              <a:rPr lang="en-US" sz="2900" dirty="0">
                <a:latin typeface="Cambria Math" pitchFamily="18" charset="0"/>
                <a:ea typeface="Cambria Math" pitchFamily="18" charset="0"/>
              </a:rPr>
              <a:t>11</a:t>
            </a:r>
            <a:r>
              <a:rPr lang="en-US" sz="2900" i="1" dirty="0"/>
              <a:t>/</a:t>
            </a:r>
            <a:r>
              <a:rPr lang="en-US" sz="2900" dirty="0">
                <a:latin typeface="Cambria Math" pitchFamily="18" charset="0"/>
                <a:ea typeface="Cambria Math" pitchFamily="18" charset="0"/>
              </a:rPr>
              <a:t>6</a:t>
            </a:r>
            <a:r>
              <a:rPr lang="en-US" sz="2900" dirty="0"/>
              <a:t>. </a:t>
            </a:r>
            <a:r>
              <a:rPr lang="es-ES" sz="2900" dirty="0"/>
              <a:t>Luego </a:t>
            </a:r>
            <a:r>
              <a:rPr lang="es-ES" sz="2900"/>
              <a:t>las solución es </a:t>
            </a:r>
            <a:r>
              <a:rPr lang="en-US" sz="2900" i="1"/>
              <a:t>a</a:t>
            </a:r>
            <a:r>
              <a:rPr lang="en-US" sz="2900" i="1" baseline="-25000"/>
              <a:t>n</a:t>
            </a:r>
            <a:r>
              <a:rPr lang="en-US" sz="2900" i="1"/>
              <a:t> </a:t>
            </a:r>
            <a:r>
              <a:rPr lang="en-US" sz="2900" i="1" dirty="0"/>
              <a:t>= </a:t>
            </a:r>
            <a:r>
              <a:rPr lang="en-US" sz="2900" i="1" dirty="0">
                <a:latin typeface="Cambria Math"/>
                <a:ea typeface="Cambria Math"/>
              </a:rPr>
              <a:t>−</a:t>
            </a:r>
            <a:r>
              <a:rPr lang="en-US" sz="2900" i="1" dirty="0">
                <a:ea typeface="Cambria Math"/>
              </a:rPr>
              <a:t>n </a:t>
            </a:r>
            <a:r>
              <a:rPr lang="en-US" sz="2900" i="1" dirty="0">
                <a:latin typeface="Cambria Math"/>
                <a:ea typeface="Cambria Math"/>
              </a:rPr>
              <a:t>− </a:t>
            </a:r>
            <a:r>
              <a:rPr lang="en-US" sz="2900" dirty="0">
                <a:latin typeface="Cambria Math"/>
                <a:ea typeface="Cambria Math"/>
              </a:rPr>
              <a:t>3/2 + (</a:t>
            </a:r>
            <a:r>
              <a:rPr lang="en-US" sz="2900" dirty="0">
                <a:latin typeface="Cambria Math" pitchFamily="18" charset="0"/>
                <a:ea typeface="Cambria Math" pitchFamily="18" charset="0"/>
              </a:rPr>
              <a:t>11</a:t>
            </a:r>
            <a:r>
              <a:rPr lang="en-US" sz="2900" i="1" dirty="0"/>
              <a:t>/</a:t>
            </a:r>
            <a:r>
              <a:rPr lang="en-US" sz="2900" dirty="0">
                <a:latin typeface="Cambria Math" pitchFamily="18" charset="0"/>
                <a:ea typeface="Cambria Math" pitchFamily="18" charset="0"/>
              </a:rPr>
              <a:t>6</a:t>
            </a:r>
            <a:r>
              <a:rPr lang="en-US" sz="2900" dirty="0">
                <a:latin typeface="Cambria Math"/>
                <a:ea typeface="Cambria Math"/>
              </a:rPr>
              <a:t>)</a:t>
            </a:r>
            <a:r>
              <a:rPr lang="en-US" sz="2900" dirty="0">
                <a:latin typeface="Cambria Math" pitchFamily="18" charset="0"/>
                <a:ea typeface="Cambria Math" pitchFamily="18" charset="0"/>
              </a:rPr>
              <a:t>3</a:t>
            </a:r>
            <a:r>
              <a:rPr lang="en-US" sz="2900" i="1" baseline="30000" dirty="0">
                <a:ea typeface="Cambria Math" pitchFamily="18" charset="0"/>
              </a:rPr>
              <a:t>n</a:t>
            </a:r>
            <a:r>
              <a:rPr lang="en-US" sz="2900" i="1" dirty="0"/>
              <a:t>.</a:t>
            </a:r>
            <a:endParaRPr lang="en-US" sz="2900" dirty="0"/>
          </a:p>
          <a:p>
            <a:pPr>
              <a:buNone/>
            </a:pPr>
            <a:r>
              <a:rPr lang="en-US" sz="2900" i="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Números</a:t>
            </a:r>
            <a:r>
              <a:rPr lang="en-US" sz="4000" dirty="0"/>
              <a:t> de Fibonacci</a:t>
            </a:r>
          </a:p>
        </p:txBody>
      </p:sp>
      <p:sp>
        <p:nvSpPr>
          <p:cNvPr id="3" name="Content Placeholder 2"/>
          <p:cNvSpPr>
            <a:spLocks noGrp="1"/>
          </p:cNvSpPr>
          <p:nvPr>
            <p:ph idx="1"/>
          </p:nvPr>
        </p:nvSpPr>
        <p:spPr>
          <a:solidFill>
            <a:schemeClr val="bg1"/>
          </a:solidFill>
        </p:spPr>
        <p:txBody>
          <a:bodyPr>
            <a:normAutofit fontScale="77500" lnSpcReduction="20000"/>
          </a:bodyPr>
          <a:lstStyle/>
          <a:p>
            <a:pPr>
              <a:buNone/>
            </a:pPr>
            <a:r>
              <a:rPr lang="en-US" b="1" dirty="0">
                <a:latin typeface="Abadi" panose="020B0604020104020204" pitchFamily="34" charset="0"/>
              </a:rPr>
              <a:t>    </a:t>
            </a:r>
            <a:r>
              <a:rPr lang="en-US" b="1" dirty="0" err="1">
                <a:latin typeface="Abadi" panose="020B0604020104020204" pitchFamily="34" charset="0"/>
              </a:rPr>
              <a:t>Solución</a:t>
            </a:r>
            <a:r>
              <a:rPr lang="en-US" dirty="0">
                <a:latin typeface="Abadi" panose="020B0604020104020204" pitchFamily="34" charset="0"/>
              </a:rPr>
              <a:t>: Sea </a:t>
            </a:r>
            <a:r>
              <a:rPr lang="en-US" i="1" dirty="0" err="1">
                <a:latin typeface="Abadi" panose="020B0604020104020204" pitchFamily="34" charset="0"/>
              </a:rPr>
              <a:t>f</a:t>
            </a:r>
            <a:r>
              <a:rPr lang="en-US" i="1" baseline="-25000" dirty="0" err="1">
                <a:latin typeface="Abadi" panose="020B0604020104020204" pitchFamily="34" charset="0"/>
              </a:rPr>
              <a:t>n</a:t>
            </a:r>
            <a:r>
              <a:rPr lang="en-US" i="1" baseline="-25000" dirty="0">
                <a:latin typeface="Abadi" panose="020B0604020104020204" pitchFamily="34" charset="0"/>
              </a:rPr>
              <a:t> </a:t>
            </a:r>
            <a:r>
              <a:rPr lang="en-US" dirty="0">
                <a:latin typeface="Abadi" panose="020B0604020104020204" pitchFamily="34" charset="0"/>
              </a:rPr>
              <a:t> </a:t>
            </a:r>
            <a:r>
              <a:rPr lang="es-ES" dirty="0">
                <a:latin typeface="Abadi" panose="020B0604020104020204" pitchFamily="34" charset="0"/>
              </a:rPr>
              <a:t>el número de parejas de conejos tras </a:t>
            </a:r>
            <a:r>
              <a:rPr lang="en-US" i="1" dirty="0">
                <a:latin typeface="Abadi" panose="020B0604020104020204" pitchFamily="34" charset="0"/>
              </a:rPr>
              <a:t>n</a:t>
            </a:r>
            <a:r>
              <a:rPr lang="en-US" dirty="0">
                <a:latin typeface="Abadi" panose="020B0604020104020204" pitchFamily="34" charset="0"/>
              </a:rPr>
              <a:t> m</a:t>
            </a:r>
            <a:r>
              <a:rPr lang="es-ES" dirty="0">
                <a:latin typeface="Abadi" panose="020B0604020104020204" pitchFamily="34" charset="0"/>
              </a:rPr>
              <a:t>ese</a:t>
            </a:r>
            <a:r>
              <a:rPr lang="en-US" dirty="0">
                <a:latin typeface="Abadi" panose="020B0604020104020204" pitchFamily="34" charset="0"/>
              </a:rPr>
              <a:t>s.</a:t>
            </a:r>
          </a:p>
          <a:p>
            <a:pPr lvl="1"/>
            <a:r>
              <a:rPr lang="en-US" sz="2600" dirty="0">
                <a:latin typeface="Abadi" panose="020B0604020104020204" pitchFamily="34" charset="0"/>
              </a:rPr>
              <a:t>Hay  </a:t>
            </a:r>
            <a:r>
              <a:rPr lang="en-US" sz="2600" i="1" dirty="0">
                <a:latin typeface="Abadi" panose="020B0604020104020204" pitchFamily="34" charset="0"/>
              </a:rPr>
              <a:t>f</a:t>
            </a:r>
            <a:r>
              <a:rPr lang="en-US" sz="2600" baseline="-25000" dirty="0">
                <a:latin typeface="Abadi" panose="020B0604020104020204" pitchFamily="34" charset="0"/>
                <a:ea typeface="Cambria Math" pitchFamily="18" charset="0"/>
              </a:rPr>
              <a:t>1</a:t>
            </a:r>
            <a:r>
              <a:rPr lang="en-US" sz="2600" i="1" dirty="0">
                <a:latin typeface="Abadi" panose="020B0604020104020204" pitchFamily="34" charset="0"/>
              </a:rPr>
              <a:t> = </a:t>
            </a:r>
            <a:r>
              <a:rPr lang="en-US" sz="2600" dirty="0">
                <a:latin typeface="Abadi" panose="020B0604020104020204" pitchFamily="34" charset="0"/>
                <a:ea typeface="Cambria Math" pitchFamily="18" charset="0"/>
              </a:rPr>
              <a:t>1 </a:t>
            </a:r>
            <a:r>
              <a:rPr lang="es-ES" sz="2600" dirty="0">
                <a:latin typeface="Abadi" panose="020B0604020104020204" pitchFamily="34" charset="0"/>
              </a:rPr>
              <a:t>parejas de conejos </a:t>
            </a:r>
            <a:r>
              <a:rPr lang="en-US" sz="2600" dirty="0">
                <a:latin typeface="Abadi" panose="020B0604020104020204" pitchFamily="34" charset="0"/>
                <a:ea typeface="Cambria Math" pitchFamily="18" charset="0"/>
              </a:rPr>
              <a:t>en la </a:t>
            </a:r>
            <a:r>
              <a:rPr lang="en-US" sz="2600" dirty="0" err="1">
                <a:latin typeface="Abadi" panose="020B0604020104020204" pitchFamily="34" charset="0"/>
                <a:ea typeface="Cambria Math" pitchFamily="18" charset="0"/>
              </a:rPr>
              <a:t>isla</a:t>
            </a:r>
            <a:r>
              <a:rPr lang="en-US" sz="2600" dirty="0">
                <a:latin typeface="Abadi" panose="020B0604020104020204" pitchFamily="34" charset="0"/>
                <a:ea typeface="Cambria Math" pitchFamily="18" charset="0"/>
              </a:rPr>
              <a:t> al final del primer </a:t>
            </a:r>
            <a:r>
              <a:rPr lang="en-US" sz="2600" dirty="0" err="1">
                <a:latin typeface="Abadi" panose="020B0604020104020204" pitchFamily="34" charset="0"/>
                <a:ea typeface="Cambria Math" pitchFamily="18" charset="0"/>
              </a:rPr>
              <a:t>mes</a:t>
            </a:r>
            <a:r>
              <a:rPr lang="en-US" sz="2600" dirty="0">
                <a:latin typeface="Abadi" panose="020B0604020104020204" pitchFamily="34" charset="0"/>
                <a:ea typeface="Cambria Math" pitchFamily="18" charset="0"/>
              </a:rPr>
              <a:t>.</a:t>
            </a:r>
            <a:endParaRPr lang="en-US" sz="2600" i="1" dirty="0">
              <a:latin typeface="Abadi" panose="020B0604020104020204" pitchFamily="34" charset="0"/>
            </a:endParaRPr>
          </a:p>
          <a:p>
            <a:pPr lvl="1"/>
            <a:r>
              <a:rPr lang="en-US" sz="2600" dirty="0" err="1">
                <a:latin typeface="Abadi" panose="020B0604020104020204" pitchFamily="34" charset="0"/>
              </a:rPr>
              <a:t>También</a:t>
            </a:r>
            <a:r>
              <a:rPr lang="en-US" sz="2600" dirty="0">
                <a:latin typeface="Abadi" panose="020B0604020104020204" pitchFamily="34" charset="0"/>
              </a:rPr>
              <a:t>  </a:t>
            </a:r>
            <a:r>
              <a:rPr lang="en-US" sz="2600" i="1" dirty="0">
                <a:latin typeface="Abadi" panose="020B0604020104020204" pitchFamily="34" charset="0"/>
              </a:rPr>
              <a:t>f</a:t>
            </a:r>
            <a:r>
              <a:rPr lang="en-US" sz="2600" baseline="-25000" dirty="0">
                <a:latin typeface="Abadi" panose="020B0604020104020204" pitchFamily="34" charset="0"/>
                <a:ea typeface="Cambria Math" pitchFamily="18" charset="0"/>
              </a:rPr>
              <a:t>2</a:t>
            </a:r>
            <a:r>
              <a:rPr lang="en-US" sz="2600" i="1" dirty="0">
                <a:latin typeface="Abadi" panose="020B0604020104020204" pitchFamily="34" charset="0"/>
              </a:rPr>
              <a:t> = </a:t>
            </a:r>
            <a:r>
              <a:rPr lang="en-US" sz="2600" dirty="0">
                <a:latin typeface="Abadi" panose="020B0604020104020204" pitchFamily="34" charset="0"/>
                <a:ea typeface="Cambria Math" pitchFamily="18" charset="0"/>
              </a:rPr>
              <a:t>1 </a:t>
            </a:r>
            <a:r>
              <a:rPr lang="es-ES" sz="2600" dirty="0">
                <a:latin typeface="Abadi" panose="020B0604020104020204" pitchFamily="34" charset="0"/>
                <a:ea typeface="Cambria Math" pitchFamily="18" charset="0"/>
              </a:rPr>
              <a:t>porque la pareja no se reproduce durante el primer mes.</a:t>
            </a:r>
          </a:p>
          <a:p>
            <a:pPr lvl="1"/>
            <a:r>
              <a:rPr lang="es-ES" sz="2600" i="1" dirty="0">
                <a:latin typeface="Abadi" panose="020B0604020104020204" pitchFamily="34" charset="0"/>
              </a:rPr>
              <a:t>Para encontrar el número de parejas en la isla después de n meses, sumamos el número después del mes anterior, fn-1, y el número de parejas de recién nacidos, que es igual a fn-2, porque cada pareja de recién nacidos proviene de una pareja de al menos dos meses de edad.</a:t>
            </a:r>
            <a:endParaRPr lang="en-US" sz="2600" i="1" dirty="0">
              <a:latin typeface="Abadi" panose="020B0604020104020204" pitchFamily="34" charset="0"/>
            </a:endParaRPr>
          </a:p>
          <a:p>
            <a:pPr lvl="1"/>
            <a:endParaRPr lang="en-US" sz="2600" i="1" dirty="0"/>
          </a:p>
          <a:p>
            <a:pPr marL="274320" lvl="2" indent="0">
              <a:spcBef>
                <a:spcPts val="0"/>
              </a:spcBef>
              <a:buNone/>
            </a:pPr>
            <a:r>
              <a:rPr lang="es-ES" sz="2600" dirty="0">
                <a:latin typeface="Abadi" panose="020B0604020104020204" pitchFamily="34" charset="0"/>
              </a:rPr>
              <a:t>Por lo tanto, la sucesión </a:t>
            </a:r>
            <a:r>
              <a:rPr lang="en-US" sz="2600" dirty="0">
                <a:latin typeface="Abadi" panose="020B0604020104020204" pitchFamily="34" charset="0"/>
              </a:rPr>
              <a:t> {</a:t>
            </a:r>
            <a:r>
              <a:rPr lang="en-US" sz="2600" i="1" dirty="0">
                <a:latin typeface="Abadi" panose="020B0604020104020204" pitchFamily="34" charset="0"/>
              </a:rPr>
              <a:t>f</a:t>
            </a:r>
            <a:r>
              <a:rPr lang="en-US" sz="2600" i="1" baseline="-25000" dirty="0">
                <a:latin typeface="Abadi" panose="020B0604020104020204" pitchFamily="34" charset="0"/>
              </a:rPr>
              <a:t>n</a:t>
            </a:r>
            <a:r>
              <a:rPr lang="en-US" sz="2600" i="1" dirty="0">
                <a:latin typeface="Abadi" panose="020B0604020104020204" pitchFamily="34" charset="0"/>
              </a:rPr>
              <a:t> </a:t>
            </a:r>
            <a:r>
              <a:rPr lang="en-US" sz="2600" dirty="0">
                <a:latin typeface="Abadi" panose="020B0604020104020204" pitchFamily="34" charset="0"/>
              </a:rPr>
              <a:t>} </a:t>
            </a:r>
            <a:r>
              <a:rPr lang="es-ES" sz="2600" dirty="0">
                <a:latin typeface="Abadi" panose="020B0604020104020204" pitchFamily="34" charset="0"/>
              </a:rPr>
              <a:t>satisface la relación de recurrencia </a:t>
            </a:r>
            <a:endParaRPr lang="en-US" sz="2600" dirty="0">
              <a:latin typeface="Abadi" panose="020B0604020104020204" pitchFamily="34" charset="0"/>
            </a:endParaRPr>
          </a:p>
          <a:p>
            <a:pPr marL="274320" lvl="2" indent="0">
              <a:spcBef>
                <a:spcPts val="0"/>
              </a:spcBef>
              <a:buNone/>
            </a:pPr>
            <a:r>
              <a:rPr lang="en-US" sz="2600" dirty="0">
                <a:latin typeface="Abadi" panose="020B0604020104020204" pitchFamily="34" charset="0"/>
              </a:rPr>
              <a:t> </a:t>
            </a:r>
            <a:r>
              <a:rPr lang="en-US" sz="2600" i="1" dirty="0">
                <a:latin typeface="Abadi" panose="020B0604020104020204" pitchFamily="34" charset="0"/>
              </a:rPr>
              <a:t>f</a:t>
            </a:r>
            <a:r>
              <a:rPr lang="en-US" sz="2600" i="1" baseline="-25000" dirty="0">
                <a:latin typeface="Abadi" panose="020B0604020104020204" pitchFamily="34" charset="0"/>
              </a:rPr>
              <a:t>n</a:t>
            </a:r>
            <a:r>
              <a:rPr lang="en-US" sz="2600" i="1" dirty="0">
                <a:latin typeface="Abadi" panose="020B0604020104020204" pitchFamily="34" charset="0"/>
              </a:rPr>
              <a:t> = f</a:t>
            </a:r>
            <a:r>
              <a:rPr lang="en-US" sz="2600" i="1" baseline="-25000" dirty="0">
                <a:latin typeface="Abadi" panose="020B0604020104020204" pitchFamily="34" charset="0"/>
              </a:rPr>
              <a:t>n-1</a:t>
            </a:r>
            <a:r>
              <a:rPr lang="en-US" sz="2600" i="1" dirty="0">
                <a:latin typeface="Abadi" panose="020B0604020104020204" pitchFamily="34" charset="0"/>
              </a:rPr>
              <a:t>  +  f</a:t>
            </a:r>
            <a:r>
              <a:rPr lang="en-US" sz="2600" i="1" baseline="-25000" dirty="0">
                <a:latin typeface="Abadi" panose="020B0604020104020204" pitchFamily="34" charset="0"/>
              </a:rPr>
              <a:t>n-2 </a:t>
            </a:r>
            <a:r>
              <a:rPr lang="en-US" sz="2600" dirty="0">
                <a:latin typeface="Abadi" panose="020B0604020104020204" pitchFamily="34" charset="0"/>
              </a:rPr>
              <a:t>  para </a:t>
            </a:r>
            <a:r>
              <a:rPr lang="en-US" sz="2600" i="1" dirty="0">
                <a:latin typeface="Abadi" panose="020B0604020104020204" pitchFamily="34" charset="0"/>
              </a:rPr>
              <a:t>n</a:t>
            </a:r>
            <a:r>
              <a:rPr lang="en-US" sz="2600" dirty="0">
                <a:latin typeface="Abadi" panose="020B0604020104020204" pitchFamily="34" charset="0"/>
              </a:rPr>
              <a:t> </a:t>
            </a:r>
            <a:r>
              <a:rPr lang="en-US" sz="2600" dirty="0">
                <a:latin typeface="Abadi" panose="020B0604020104020204" pitchFamily="34" charset="0"/>
                <a:ea typeface="Cambria Math"/>
              </a:rPr>
              <a:t>≥</a:t>
            </a:r>
            <a:r>
              <a:rPr lang="en-US" sz="2600" dirty="0">
                <a:latin typeface="Abadi" panose="020B0604020104020204" pitchFamily="34" charset="0"/>
              </a:rPr>
              <a:t>  </a:t>
            </a:r>
            <a:r>
              <a:rPr lang="en-US" sz="2600" dirty="0">
                <a:latin typeface="Abadi" panose="020B0604020104020204" pitchFamily="34" charset="0"/>
                <a:ea typeface="Cambria Math" pitchFamily="18" charset="0"/>
              </a:rPr>
              <a:t>3</a:t>
            </a:r>
            <a:r>
              <a:rPr lang="es-ES" sz="2600" dirty="0">
                <a:latin typeface="Abadi" panose="020B0604020104020204" pitchFamily="34" charset="0"/>
              </a:rPr>
              <a:t> con las condiciones iniciales </a:t>
            </a:r>
            <a:r>
              <a:rPr lang="en-US" sz="2600" dirty="0">
                <a:latin typeface="Abadi" panose="020B0604020104020204" pitchFamily="34" charset="0"/>
              </a:rPr>
              <a:t>  </a:t>
            </a:r>
            <a:r>
              <a:rPr lang="en-US" sz="2600" i="1" dirty="0">
                <a:latin typeface="Abadi" panose="020B0604020104020204" pitchFamily="34" charset="0"/>
              </a:rPr>
              <a:t>f</a:t>
            </a:r>
            <a:r>
              <a:rPr lang="en-US" sz="2600" baseline="-25000" dirty="0">
                <a:latin typeface="Abadi" panose="020B0604020104020204" pitchFamily="34" charset="0"/>
                <a:ea typeface="Cambria Math" pitchFamily="18" charset="0"/>
              </a:rPr>
              <a:t>1</a:t>
            </a:r>
            <a:r>
              <a:rPr lang="en-US" sz="2600" i="1" dirty="0">
                <a:latin typeface="Abadi" panose="020B0604020104020204" pitchFamily="34" charset="0"/>
              </a:rPr>
              <a:t> = </a:t>
            </a:r>
            <a:r>
              <a:rPr lang="en-US" sz="2600" dirty="0">
                <a:latin typeface="Abadi" panose="020B0604020104020204" pitchFamily="34" charset="0"/>
                <a:ea typeface="Cambria Math" pitchFamily="18" charset="0"/>
              </a:rPr>
              <a:t>1</a:t>
            </a:r>
            <a:r>
              <a:rPr lang="en-US" sz="2600" dirty="0">
                <a:latin typeface="Abadi" panose="020B0604020104020204" pitchFamily="34" charset="0"/>
              </a:rPr>
              <a:t> y</a:t>
            </a:r>
          </a:p>
          <a:p>
            <a:pPr marL="274320" lvl="2" indent="0">
              <a:spcBef>
                <a:spcPts val="0"/>
              </a:spcBef>
              <a:buNone/>
            </a:pPr>
            <a:r>
              <a:rPr lang="en-US" sz="2600" dirty="0">
                <a:latin typeface="Abadi" panose="020B0604020104020204" pitchFamily="34" charset="0"/>
              </a:rPr>
              <a:t>  </a:t>
            </a:r>
            <a:r>
              <a:rPr lang="en-US" sz="2600" i="1" dirty="0">
                <a:latin typeface="Abadi" panose="020B0604020104020204" pitchFamily="34" charset="0"/>
              </a:rPr>
              <a:t>f</a:t>
            </a:r>
            <a:r>
              <a:rPr lang="en-US" sz="2600" baseline="-25000" dirty="0">
                <a:latin typeface="Abadi" panose="020B0604020104020204" pitchFamily="34" charset="0"/>
                <a:ea typeface="Cambria Math" pitchFamily="18" charset="0"/>
              </a:rPr>
              <a:t>2</a:t>
            </a:r>
            <a:r>
              <a:rPr lang="en-US" sz="2600" i="1" dirty="0">
                <a:latin typeface="Abadi" panose="020B0604020104020204" pitchFamily="34" charset="0"/>
              </a:rPr>
              <a:t> = </a:t>
            </a:r>
            <a:r>
              <a:rPr lang="en-US" sz="2600" dirty="0">
                <a:latin typeface="Abadi" panose="020B0604020104020204" pitchFamily="34" charset="0"/>
                <a:ea typeface="Cambria Math" pitchFamily="18" charset="0"/>
              </a:rPr>
              <a:t>1</a:t>
            </a:r>
            <a:r>
              <a:rPr lang="en-US" sz="2600" i="1" dirty="0">
                <a:latin typeface="Abadi" panose="020B0604020104020204" pitchFamily="34" charset="0"/>
              </a:rPr>
              <a:t>. </a:t>
            </a:r>
          </a:p>
          <a:p>
            <a:pPr marL="274320" lvl="2" indent="0">
              <a:spcBef>
                <a:spcPts val="0"/>
              </a:spcBef>
              <a:buNone/>
            </a:pPr>
            <a:r>
              <a:rPr lang="es-ES" sz="2600" dirty="0">
                <a:latin typeface="Abadi" panose="020B0604020104020204" pitchFamily="34" charset="0"/>
              </a:rPr>
              <a:t>El número de conejos en la isla después de n meses es el enésimo número de Fibonacci </a:t>
            </a:r>
            <a:r>
              <a:rPr lang="en-US" sz="3200" i="1" dirty="0">
                <a:latin typeface="Abadi" panose="020B0604020104020204" pitchFamily="34" charset="0"/>
              </a:rPr>
              <a:t>f</a:t>
            </a:r>
            <a:r>
              <a:rPr lang="en-US" sz="3200" i="1" baseline="-25000" dirty="0">
                <a:latin typeface="Abadi" panose="020B0604020104020204" pitchFamily="34" charset="0"/>
              </a:rPr>
              <a:t>n.</a:t>
            </a:r>
            <a:endParaRPr lang="en-US" sz="2600" baseline="-25000" dirty="0">
              <a:latin typeface="Abadi" panose="020B0604020104020204" pitchFamily="34" charset="0"/>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 Torre de Hanoi</a:t>
            </a:r>
          </a:p>
        </p:txBody>
      </p:sp>
      <p:sp>
        <p:nvSpPr>
          <p:cNvPr id="3" name="Content Placeholder 2"/>
          <p:cNvSpPr>
            <a:spLocks noGrp="1"/>
          </p:cNvSpPr>
          <p:nvPr>
            <p:ph idx="1"/>
          </p:nvPr>
        </p:nvSpPr>
        <p:spPr/>
        <p:txBody>
          <a:bodyPr>
            <a:normAutofit/>
          </a:bodyPr>
          <a:lstStyle/>
          <a:p>
            <a:pPr>
              <a:buNone/>
            </a:pPr>
            <a:r>
              <a:rPr lang="es-ES" sz="2000" dirty="0">
                <a:latin typeface="Arial" panose="020B0604020202020204" pitchFamily="34" charset="0"/>
                <a:cs typeface="Arial" panose="020B0604020202020204" pitchFamily="34" charset="0"/>
              </a:rPr>
              <a:t>A finales del siglo XIX, el matemático francés Édouard Lucas inventó un rompecabezas que consistía en tres postes en un tablero con discos de diferentes tamaños. Inicialmente todos los discos están en el primer poste por orden de tamaño, con el más grande en la parte inferior.</a:t>
            </a:r>
            <a:endParaRPr lang="en-US" sz="2000" dirty="0">
              <a:latin typeface="Arial" panose="020B0604020202020204" pitchFamily="34" charset="0"/>
              <a:cs typeface="Arial" panose="020B0604020202020204" pitchFamily="34" charset="0"/>
            </a:endParaRPr>
          </a:p>
          <a:p>
            <a:pPr>
              <a:buNone/>
            </a:pPr>
            <a:endParaRPr lang="en-US" dirty="0"/>
          </a:p>
          <a:p>
            <a:pPr>
              <a:buNone/>
            </a:pPr>
            <a:endParaRPr lang="en-US" dirty="0"/>
          </a:p>
          <a:p>
            <a:pPr>
              <a:buNone/>
            </a:pPr>
            <a:endParaRPr lang="en-US" dirty="0"/>
          </a:p>
          <a:p>
            <a:pPr>
              <a:buNone/>
            </a:pPr>
            <a:r>
              <a:rPr lang="en-US" dirty="0"/>
              <a:t>   </a:t>
            </a:r>
          </a:p>
        </p:txBody>
      </p:sp>
      <p:sp>
        <p:nvSpPr>
          <p:cNvPr id="4" name="TextBox 3"/>
          <p:cNvSpPr txBox="1"/>
          <p:nvPr/>
        </p:nvSpPr>
        <p:spPr>
          <a:xfrm>
            <a:off x="1066800" y="3810000"/>
            <a:ext cx="7010400" cy="2677656"/>
          </a:xfrm>
          <a:prstGeom prst="rect">
            <a:avLst/>
          </a:prstGeom>
          <a:noFill/>
        </p:spPr>
        <p:txBody>
          <a:bodyPr wrap="square" rtlCol="0">
            <a:spAutoFit/>
          </a:bodyPr>
          <a:lstStyle/>
          <a:p>
            <a:r>
              <a:rPr lang="es-ES" sz="2400" b="1" dirty="0"/>
              <a:t>Reglas:</a:t>
            </a:r>
            <a:r>
              <a:rPr lang="es-ES" sz="2400" dirty="0"/>
              <a:t> Se  permite mover los discos de uno en uno de un poste a otro, siempre y cuando un disco más grande nunca se coloca sobre uno más pequeño. </a:t>
            </a:r>
            <a:r>
              <a:rPr lang="es-ES" sz="2400" b="1" dirty="0"/>
              <a:t>Objetivo:</a:t>
            </a:r>
            <a:r>
              <a:rPr lang="es-ES" sz="2400" dirty="0"/>
              <a:t> Usando movimientos permitidos, termina con todos los discos en el segundo poste en orden de tamaño con el más grande en la parte inferior.</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Torre de Hanoi</a:t>
            </a:r>
          </a:p>
        </p:txBody>
      </p:sp>
      <p:sp>
        <p:nvSpPr>
          <p:cNvPr id="3" name="Content Placeholder 2"/>
          <p:cNvSpPr>
            <a:spLocks noGrp="1"/>
          </p:cNvSpPr>
          <p:nvPr>
            <p:ph idx="1"/>
          </p:nvPr>
        </p:nvSpPr>
        <p:spPr/>
        <p:txBody>
          <a:bodyPr>
            <a:normAutofit/>
          </a:bodyPr>
          <a:lstStyle/>
          <a:p>
            <a:pPr>
              <a:buNone/>
            </a:pPr>
            <a:r>
              <a:rPr lang="en-US" b="1" dirty="0"/>
              <a:t>    </a:t>
            </a:r>
            <a:endParaRPr lang="en-US" dirty="0"/>
          </a:p>
        </p:txBody>
      </p:sp>
      <p:pic>
        <p:nvPicPr>
          <p:cNvPr id="4" name="Picture 3" descr="0702.jpg"/>
          <p:cNvPicPr>
            <a:picLocks noChangeAspect="1"/>
          </p:cNvPicPr>
          <p:nvPr/>
        </p:nvPicPr>
        <p:blipFill>
          <a:blip r:embed="rId2" cstate="print"/>
          <a:stretch>
            <a:fillRect/>
          </a:stretch>
        </p:blipFill>
        <p:spPr>
          <a:xfrm>
            <a:off x="2667000" y="2057400"/>
            <a:ext cx="3347466" cy="1677162"/>
          </a:xfrm>
          <a:prstGeom prst="rect">
            <a:avLst/>
          </a:prstGeom>
        </p:spPr>
      </p:pic>
      <p:sp>
        <p:nvSpPr>
          <p:cNvPr id="5" name="TextBox 4"/>
          <p:cNvSpPr txBox="1"/>
          <p:nvPr/>
        </p:nvSpPr>
        <p:spPr>
          <a:xfrm>
            <a:off x="1219200" y="3962400"/>
            <a:ext cx="6172200" cy="400110"/>
          </a:xfrm>
          <a:prstGeom prst="rect">
            <a:avLst/>
          </a:prstGeom>
          <a:noFill/>
        </p:spPr>
        <p:txBody>
          <a:bodyPr wrap="square" rtlCol="0">
            <a:spAutoFit/>
          </a:bodyPr>
          <a:lstStyle/>
          <a:p>
            <a:r>
              <a:rPr lang="en-US" sz="2000" b="1" dirty="0"/>
              <a:t> </a:t>
            </a:r>
            <a:r>
              <a:rPr lang="en-US" sz="2000" b="1" dirty="0" err="1"/>
              <a:t>Posición</a:t>
            </a:r>
            <a:r>
              <a:rPr lang="en-US" sz="2000" b="1" dirty="0"/>
              <a:t> </a:t>
            </a:r>
            <a:r>
              <a:rPr lang="en-US" sz="2000" b="1" dirty="0" err="1"/>
              <a:t>inicial</a:t>
            </a:r>
            <a:r>
              <a:rPr lang="en-US" sz="2000" b="1" dirty="0"/>
              <a:t> en la Torre de Hanoi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B78B6-AA51-4D26-A4A3-576ACE7C90FE}"/>
              </a:ext>
            </a:extLst>
          </p:cNvPr>
          <p:cNvSpPr>
            <a:spLocks noGrp="1"/>
          </p:cNvSpPr>
          <p:nvPr>
            <p:ph type="title"/>
          </p:nvPr>
        </p:nvSpPr>
        <p:spPr/>
        <p:txBody>
          <a:bodyPr/>
          <a:lstStyle/>
          <a:p>
            <a:r>
              <a:rPr lang="es-ES" dirty="0"/>
              <a:t>Torre de Hanoi con 3 discos</a:t>
            </a:r>
          </a:p>
        </p:txBody>
      </p:sp>
      <p:pic>
        <p:nvPicPr>
          <p:cNvPr id="1026" name="Picture 2" descr="Tower of Hanoi in Java Using Recursion">
            <a:extLst>
              <a:ext uri="{FF2B5EF4-FFF2-40B4-BE49-F238E27FC236}">
                <a16:creationId xmlns:a16="http://schemas.microsoft.com/office/drawing/2014/main" id="{3D6AB209-0900-4C62-828B-77C0EDD5BB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412" y="1935163"/>
            <a:ext cx="5857176"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1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Torre de Hanoi </a:t>
            </a:r>
          </a:p>
        </p:txBody>
      </p:sp>
      <p:sp>
        <p:nvSpPr>
          <p:cNvPr id="3" name="Content Placeholder 2"/>
          <p:cNvSpPr>
            <a:spLocks noGrp="1"/>
          </p:cNvSpPr>
          <p:nvPr>
            <p:ph idx="1"/>
          </p:nvPr>
        </p:nvSpPr>
        <p:spPr>
          <a:solidFill>
            <a:schemeClr val="bg1"/>
          </a:solidFill>
        </p:spPr>
        <p:txBody>
          <a:bodyPr>
            <a:normAutofit fontScale="62500" lnSpcReduction="20000"/>
          </a:bodyPr>
          <a:lstStyle/>
          <a:p>
            <a:pPr>
              <a:buNone/>
            </a:pPr>
            <a:r>
              <a:rPr lang="en-US" b="1" dirty="0"/>
              <a:t>    </a:t>
            </a:r>
            <a:r>
              <a:rPr lang="en-US" b="1" dirty="0" err="1"/>
              <a:t>Solución</a:t>
            </a:r>
            <a:r>
              <a:rPr lang="en-US" dirty="0"/>
              <a:t>: Sea {</a:t>
            </a:r>
            <a:r>
              <a:rPr lang="en-US" i="1" dirty="0" err="1"/>
              <a:t>H</a:t>
            </a:r>
            <a:r>
              <a:rPr lang="en-US" i="1" baseline="-25000" dirty="0" err="1"/>
              <a:t>n</a:t>
            </a:r>
            <a:r>
              <a:rPr lang="en-US" dirty="0"/>
              <a:t>} </a:t>
            </a:r>
            <a:r>
              <a:rPr lang="es-ES" dirty="0"/>
              <a:t>el número de movimientos necesario para resolver la torre de </a:t>
            </a:r>
            <a:r>
              <a:rPr lang="en-US" dirty="0"/>
              <a:t>Hanoi  </a:t>
            </a:r>
            <a:r>
              <a:rPr lang="es-ES" dirty="0"/>
              <a:t>con </a:t>
            </a:r>
            <a:r>
              <a:rPr lang="en-US" i="1" dirty="0"/>
              <a:t>n</a:t>
            </a:r>
            <a:r>
              <a:rPr lang="en-US" dirty="0"/>
              <a:t> </a:t>
            </a:r>
            <a:r>
              <a:rPr lang="es-ES" dirty="0"/>
              <a:t>disco</a:t>
            </a:r>
            <a:r>
              <a:rPr lang="en-US" dirty="0"/>
              <a:t>s. </a:t>
            </a:r>
            <a:r>
              <a:rPr lang="es-ES" dirty="0"/>
              <a:t>Establecemos una relación de recurrencia para </a:t>
            </a:r>
            <a:r>
              <a:rPr lang="en-US" dirty="0"/>
              <a:t>{</a:t>
            </a:r>
            <a:r>
              <a:rPr lang="en-US" i="1" dirty="0" err="1"/>
              <a:t>H</a:t>
            </a:r>
            <a:r>
              <a:rPr lang="en-US" i="1" baseline="-25000" dirty="0" err="1"/>
              <a:t>n</a:t>
            </a:r>
            <a:r>
              <a:rPr lang="en-US" dirty="0"/>
              <a:t>}. </a:t>
            </a:r>
            <a:r>
              <a:rPr lang="es-ES" dirty="0"/>
              <a:t>Empezamos con n discos en el poste 1 ;podemos mover los</a:t>
            </a:r>
            <a:r>
              <a:rPr lang="en-US" dirty="0"/>
              <a:t> </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 discos de </a:t>
            </a:r>
            <a:r>
              <a:rPr lang="en-US" dirty="0" err="1"/>
              <a:t>arriba</a:t>
            </a:r>
            <a:r>
              <a:rPr lang="en-US" dirty="0"/>
              <a:t> </a:t>
            </a:r>
            <a:r>
              <a:rPr lang="es-ES" dirty="0"/>
              <a:t>al poste 3 respetando las reglas del juegos usando </a:t>
            </a:r>
            <a:r>
              <a:rPr lang="en-US" dirty="0"/>
              <a:t> H</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baseline="-25000" dirty="0"/>
              <a:t> </a:t>
            </a:r>
            <a:r>
              <a:rPr lang="es-ES" baseline="-25000" dirty="0"/>
              <a:t> </a:t>
            </a:r>
            <a:r>
              <a:rPr lang="en-US" dirty="0"/>
              <a:t>m</a:t>
            </a:r>
            <a:r>
              <a:rPr lang="es-ES" dirty="0" err="1"/>
              <a:t>ovimientos</a:t>
            </a:r>
            <a:r>
              <a:rPr lang="es-ES" dirty="0"/>
              <a:t>.</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a:t>
            </a:r>
          </a:p>
          <a:p>
            <a:pPr>
              <a:buNone/>
            </a:pPr>
            <a:endParaRPr lang="en-US" dirty="0"/>
          </a:p>
          <a:p>
            <a:pPr>
              <a:buNone/>
            </a:pPr>
            <a:r>
              <a:rPr lang="en-US" dirty="0"/>
              <a:t>      Primero, </a:t>
            </a:r>
            <a:r>
              <a:rPr lang="en-US" dirty="0" err="1"/>
              <a:t>hacemos</a:t>
            </a:r>
            <a:r>
              <a:rPr lang="en-US" dirty="0"/>
              <a:t>  </a:t>
            </a:r>
            <a:r>
              <a:rPr lang="en-US" dirty="0">
                <a:latin typeface="Cambria Math" pitchFamily="18" charset="0"/>
                <a:ea typeface="Cambria Math" pitchFamily="18" charset="0"/>
              </a:rPr>
              <a:t>1</a:t>
            </a:r>
            <a:r>
              <a:rPr lang="en-US" dirty="0"/>
              <a:t> </a:t>
            </a:r>
            <a:r>
              <a:rPr lang="en-US" dirty="0" err="1"/>
              <a:t>movimiento</a:t>
            </a:r>
            <a:r>
              <a:rPr lang="en-US" dirty="0"/>
              <a:t> para </a:t>
            </a:r>
            <a:r>
              <a:rPr lang="en-US" dirty="0" err="1"/>
              <a:t>transferir</a:t>
            </a:r>
            <a:r>
              <a:rPr lang="en-US" dirty="0"/>
              <a:t> el mayor disco al poste 2. </a:t>
            </a:r>
            <a:r>
              <a:rPr lang="en-US" dirty="0" err="1"/>
              <a:t>Después</a:t>
            </a:r>
            <a:r>
              <a:rPr lang="en-US" dirty="0"/>
              <a:t> </a:t>
            </a:r>
            <a:r>
              <a:rPr lang="en-US" dirty="0" err="1"/>
              <a:t>movemos</a:t>
            </a:r>
            <a:r>
              <a:rPr lang="en-US" dirty="0"/>
              <a:t>  los  </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 discos del poste</a:t>
            </a:r>
            <a:r>
              <a:rPr lang="en-US" dirty="0">
                <a:latin typeface="Cambria Math" pitchFamily="18" charset="0"/>
                <a:ea typeface="Cambria Math" pitchFamily="18" charset="0"/>
              </a:rPr>
              <a:t> 3 al poste</a:t>
            </a:r>
            <a:r>
              <a:rPr lang="en-US" dirty="0"/>
              <a:t> </a:t>
            </a:r>
            <a:r>
              <a:rPr lang="en-US" dirty="0">
                <a:latin typeface="Cambria Math" pitchFamily="18" charset="0"/>
                <a:ea typeface="Cambria Math" pitchFamily="18" charset="0"/>
              </a:rPr>
              <a:t>2</a:t>
            </a:r>
            <a:r>
              <a:rPr lang="en-US" dirty="0"/>
              <a:t> </a:t>
            </a:r>
            <a:r>
              <a:rPr lang="en-US" dirty="0" err="1"/>
              <a:t>haciendo</a:t>
            </a:r>
            <a:r>
              <a:rPr lang="en-US" dirty="0"/>
              <a:t> H</a:t>
            </a:r>
            <a:r>
              <a:rPr lang="en-US" i="1" baseline="-25000" dirty="0"/>
              <a:t>n</a:t>
            </a:r>
            <a:r>
              <a:rPr lang="en-US" baseline="-25000" dirty="0">
                <a:latin typeface="Cambria Math"/>
                <a:ea typeface="Cambria Math"/>
              </a:rPr>
              <a:t>−</a:t>
            </a:r>
            <a:r>
              <a:rPr lang="en-US" baseline="-25000" dirty="0">
                <a:latin typeface="Cambria Math" pitchFamily="18" charset="0"/>
                <a:ea typeface="Cambria Math" pitchFamily="18" charset="0"/>
              </a:rPr>
              <a:t>1</a:t>
            </a:r>
            <a:r>
              <a:rPr lang="en-US" baseline="-25000" dirty="0"/>
              <a:t> </a:t>
            </a:r>
            <a:r>
              <a:rPr lang="en-US" dirty="0" err="1"/>
              <a:t>movimientos</a:t>
            </a:r>
            <a:r>
              <a:rPr lang="en-US" dirty="0"/>
              <a:t> </a:t>
            </a:r>
            <a:r>
              <a:rPr lang="en-US" dirty="0" err="1"/>
              <a:t>adicionales</a:t>
            </a:r>
            <a:r>
              <a:rPr lang="en-US" dirty="0"/>
              <a:t>. </a:t>
            </a:r>
            <a:r>
              <a:rPr lang="es-ES" dirty="0"/>
              <a:t>No podemos conseguirlo con menos movimientos, con lo cual </a:t>
            </a:r>
            <a:endParaRPr lang="en-US" dirty="0"/>
          </a:p>
          <a:p>
            <a:pPr>
              <a:buNone/>
            </a:pPr>
            <a:r>
              <a:rPr lang="en-US" dirty="0"/>
              <a:t>                            </a:t>
            </a:r>
            <a:r>
              <a:rPr lang="en-US" b="1" dirty="0" err="1">
                <a:solidFill>
                  <a:srgbClr val="FF0000"/>
                </a:solidFill>
              </a:rPr>
              <a:t>H</a:t>
            </a:r>
            <a:r>
              <a:rPr lang="en-US" b="1" i="1" baseline="-25000" dirty="0" err="1">
                <a:solidFill>
                  <a:srgbClr val="FF0000"/>
                </a:solidFill>
              </a:rPr>
              <a:t>n</a:t>
            </a:r>
            <a:r>
              <a:rPr lang="en-US" b="1" baseline="-25000" dirty="0">
                <a:solidFill>
                  <a:srgbClr val="FF0000"/>
                </a:solidFill>
              </a:rPr>
              <a:t> </a:t>
            </a:r>
            <a:r>
              <a:rPr lang="en-US" b="1" dirty="0">
                <a:solidFill>
                  <a:srgbClr val="FF0000"/>
                </a:solidFill>
              </a:rPr>
              <a:t> = </a:t>
            </a:r>
            <a:r>
              <a:rPr lang="en-US" b="1" dirty="0">
                <a:solidFill>
                  <a:srgbClr val="FF0000"/>
                </a:solidFill>
                <a:latin typeface="Cambria Math" pitchFamily="18" charset="0"/>
                <a:ea typeface="Cambria Math" pitchFamily="18" charset="0"/>
              </a:rPr>
              <a:t>2</a:t>
            </a:r>
            <a:r>
              <a:rPr lang="en-US" b="1" dirty="0">
                <a:solidFill>
                  <a:srgbClr val="FF0000"/>
                </a:solidFill>
              </a:rPr>
              <a:t>H</a:t>
            </a:r>
            <a:r>
              <a:rPr lang="en-US" b="1" i="1" baseline="-25000" dirty="0">
                <a:solidFill>
                  <a:srgbClr val="FF0000"/>
                </a:solidFill>
              </a:rPr>
              <a:t>n</a:t>
            </a:r>
            <a:r>
              <a:rPr lang="en-US" b="1" baseline="-25000" dirty="0">
                <a:solidFill>
                  <a:srgbClr val="FF0000"/>
                </a:solidFill>
                <a:latin typeface="Cambria Math"/>
                <a:ea typeface="Cambria Math"/>
              </a:rPr>
              <a:t>−</a:t>
            </a:r>
            <a:r>
              <a:rPr lang="en-US" b="1" baseline="-25000" dirty="0">
                <a:solidFill>
                  <a:srgbClr val="FF0000"/>
                </a:solidFill>
                <a:latin typeface="Cambria Math" pitchFamily="18" charset="0"/>
                <a:ea typeface="Cambria Math" pitchFamily="18" charset="0"/>
              </a:rPr>
              <a:t>1</a:t>
            </a:r>
            <a:r>
              <a:rPr lang="en-US" b="1" baseline="-25000" dirty="0">
                <a:solidFill>
                  <a:srgbClr val="FF0000"/>
                </a:solidFill>
              </a:rPr>
              <a:t> </a:t>
            </a:r>
            <a:r>
              <a:rPr lang="en-US" b="1" dirty="0">
                <a:solidFill>
                  <a:srgbClr val="FF0000"/>
                </a:solidFill>
              </a:rPr>
              <a:t>  + </a:t>
            </a:r>
            <a:r>
              <a:rPr lang="en-US" b="1" dirty="0">
                <a:solidFill>
                  <a:srgbClr val="FF0000"/>
                </a:solidFill>
                <a:latin typeface="Cambria Math" pitchFamily="18" charset="0"/>
                <a:ea typeface="Cambria Math" pitchFamily="18" charset="0"/>
              </a:rPr>
              <a:t>1.</a:t>
            </a:r>
            <a:r>
              <a:rPr lang="en-US" b="1" dirty="0">
                <a:solidFill>
                  <a:srgbClr val="FF0000"/>
                </a:solidFill>
              </a:rPr>
              <a:t>  </a:t>
            </a:r>
          </a:p>
          <a:p>
            <a:pPr>
              <a:buNone/>
            </a:pPr>
            <a:r>
              <a:rPr lang="en-US" dirty="0"/>
              <a:t>    </a:t>
            </a:r>
            <a:r>
              <a:rPr lang="es-ES" dirty="0"/>
              <a:t>La condición inicial es </a:t>
            </a:r>
            <a:r>
              <a:rPr lang="en-US" dirty="0"/>
              <a:t> H</a:t>
            </a:r>
            <a:r>
              <a:rPr lang="en-US" baseline="-25000" dirty="0">
                <a:latin typeface="Cambria Math" pitchFamily="18" charset="0"/>
                <a:ea typeface="Cambria Math" pitchFamily="18" charset="0"/>
              </a:rPr>
              <a:t>1</a:t>
            </a:r>
            <a:r>
              <a:rPr lang="en-US" dirty="0"/>
              <a:t>= </a:t>
            </a:r>
            <a:r>
              <a:rPr lang="en-US" dirty="0">
                <a:latin typeface="Cambria Math" pitchFamily="18" charset="0"/>
                <a:ea typeface="Cambria Math" pitchFamily="18" charset="0"/>
              </a:rPr>
              <a:t>1</a:t>
            </a:r>
            <a:r>
              <a:rPr lang="es-ES" dirty="0">
                <a:latin typeface="Cambria Math" pitchFamily="18" charset="0"/>
                <a:ea typeface="Cambria Math" pitchFamily="18" charset="0"/>
              </a:rPr>
              <a:t>, puesto que un único disco puede ser transferido del poste 1 al poste 2 haciendo único movimiento</a:t>
            </a:r>
            <a:r>
              <a:rPr lang="en-US" dirty="0">
                <a:latin typeface="Cambria Math" pitchFamily="18" charset="0"/>
                <a:ea typeface="Cambria Math" pitchFamily="18" charset="0"/>
              </a:rPr>
              <a:t>.</a:t>
            </a:r>
            <a:endParaRPr lang="en-US" dirty="0"/>
          </a:p>
          <a:p>
            <a:pPr>
              <a:buNone/>
            </a:pPr>
            <a:r>
              <a:rPr lang="en-US" dirty="0"/>
              <a:t>     </a:t>
            </a:r>
          </a:p>
          <a:p>
            <a:pPr>
              <a:buNone/>
            </a:pPr>
            <a:endParaRPr lang="en-US" dirty="0"/>
          </a:p>
        </p:txBody>
      </p:sp>
      <p:pic>
        <p:nvPicPr>
          <p:cNvPr id="4" name="Picture 3" descr="0703.jpg"/>
          <p:cNvPicPr>
            <a:picLocks noChangeAspect="1"/>
          </p:cNvPicPr>
          <p:nvPr/>
        </p:nvPicPr>
        <p:blipFill>
          <a:blip r:embed="rId2" cstate="print"/>
          <a:stretch>
            <a:fillRect/>
          </a:stretch>
        </p:blipFill>
        <p:spPr>
          <a:xfrm>
            <a:off x="3048000" y="3048000"/>
            <a:ext cx="3759708" cy="12961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Contar</a:t>
            </a:r>
            <a:r>
              <a:rPr lang="en-US" sz="4000" dirty="0"/>
              <a:t> </a:t>
            </a:r>
            <a:r>
              <a:rPr lang="en-US" sz="4000" dirty="0" err="1"/>
              <a:t>cadenas</a:t>
            </a:r>
            <a:r>
              <a:rPr lang="en-US" sz="4000" dirty="0"/>
              <a:t> de bits</a:t>
            </a:r>
          </a:p>
        </p:txBody>
      </p:sp>
      <p:sp>
        <p:nvSpPr>
          <p:cNvPr id="3" name="Content Placeholder 2"/>
          <p:cNvSpPr>
            <a:spLocks noGrp="1"/>
          </p:cNvSpPr>
          <p:nvPr>
            <p:ph idx="1"/>
          </p:nvPr>
        </p:nvSpPr>
        <p:spPr/>
        <p:txBody>
          <a:bodyPr>
            <a:normAutofit fontScale="47500" lnSpcReduction="20000"/>
          </a:bodyPr>
          <a:lstStyle/>
          <a:p>
            <a:pPr>
              <a:buNone/>
            </a:pPr>
            <a:r>
              <a:rPr lang="en-US" b="1" dirty="0"/>
              <a:t>     </a:t>
            </a:r>
            <a:r>
              <a:rPr lang="es-ES" b="1" dirty="0"/>
              <a:t>Ejemplo 3: Encontrar una relación de recurrencia y dar condiciones iniciales para el número de cadenas de bits de longitud n sin dos ceros consecutivos. ¿Cuántas cadenas de bits hay de longitud 5? </a:t>
            </a:r>
          </a:p>
          <a:p>
            <a:pPr>
              <a:buNone/>
            </a:pPr>
            <a:r>
              <a:rPr lang="es-ES" b="1" dirty="0"/>
              <a:t>Solución: Sea </a:t>
            </a:r>
            <a:r>
              <a:rPr lang="en-US" i="1" dirty="0"/>
              <a:t>a</a:t>
            </a:r>
            <a:r>
              <a:rPr lang="en-US" i="1" baseline="-25000" dirty="0"/>
              <a:t>n</a:t>
            </a:r>
            <a:r>
              <a:rPr lang="es-ES" b="1" dirty="0"/>
              <a:t> el número de cadenas de bits de longitud n sin dos 0 consecutivos. Para obtener una relación de recurrencia para </a:t>
            </a:r>
            <a:endParaRPr lang="en-US" b="1" dirty="0"/>
          </a:p>
          <a:p>
            <a:pPr>
              <a:buNone/>
            </a:pPr>
            <a:r>
              <a:rPr lang="en-US" dirty="0"/>
              <a:t> {</a:t>
            </a:r>
            <a:r>
              <a:rPr lang="en-US" i="1" dirty="0"/>
              <a:t>a</a:t>
            </a:r>
            <a:r>
              <a:rPr lang="en-US" i="1" baseline="-25000" dirty="0"/>
              <a:t>n </a:t>
            </a:r>
            <a:r>
              <a:rPr lang="en-US" dirty="0"/>
              <a:t>}</a:t>
            </a:r>
            <a:r>
              <a:rPr lang="es-ES" b="1" dirty="0"/>
              <a:t> observemos que el número de cadenas de bits de longitud n que no tienen dos ceros consecutivos es el número de cadenas de bits que terminan en 0 más el número de tales cadenas de bits que terminan en 1.</a:t>
            </a:r>
            <a:endParaRPr lang="en-US" b="1" dirty="0"/>
          </a:p>
          <a:p>
            <a:pPr>
              <a:buNone/>
            </a:pPr>
            <a:endParaRPr lang="en-US" b="1" dirty="0"/>
          </a:p>
          <a:p>
            <a:pPr>
              <a:buNone/>
            </a:pPr>
            <a:r>
              <a:rPr lang="en-US" dirty="0" err="1"/>
              <a:t>Supongamos</a:t>
            </a:r>
            <a:r>
              <a:rPr lang="en-US" dirty="0"/>
              <a:t> que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3. </a:t>
            </a:r>
            <a:r>
              <a:rPr lang="es-ES" dirty="0">
                <a:latin typeface="Cambria Math" pitchFamily="18" charset="0"/>
                <a:ea typeface="Cambria Math" pitchFamily="18" charset="0"/>
              </a:rPr>
              <a:t>Las cadenas de bits de longitud n que terminan con 1 sin dos 0 consecutivos son las cadenas de bits de longitud n-1 sin dos 0 consecutivos con un 1 al final. Por lo tanto, hay un </a:t>
            </a:r>
            <a:r>
              <a:rPr lang="en-US" i="1" dirty="0"/>
              <a:t>a</a:t>
            </a:r>
            <a:r>
              <a:rPr lang="en-US" i="1" baseline="-25000" dirty="0"/>
              <a:t>n</a:t>
            </a:r>
            <a:r>
              <a:rPr lang="en-US" i="1" baseline="-25000" dirty="0">
                <a:latin typeface="Cambria Math"/>
                <a:ea typeface="Cambria Math"/>
              </a:rPr>
              <a:t>−</a:t>
            </a:r>
            <a:r>
              <a:rPr lang="en-US" baseline="-25000" dirty="0">
                <a:latin typeface="Cambria Math"/>
                <a:ea typeface="Cambria Math"/>
              </a:rPr>
              <a:t>1</a:t>
            </a:r>
            <a:r>
              <a:rPr lang="es-ES" dirty="0">
                <a:latin typeface="Cambria Math" pitchFamily="18" charset="0"/>
                <a:ea typeface="Cambria Math" pitchFamily="18" charset="0"/>
              </a:rPr>
              <a:t> tales cadenas de bits. Las cadenas de bits de longitud n que terminan con 0 sin dos 0s consecutivos son las cadenas de bits de longitud n-2 sin dos 0s consecutivos con 10 al final. Por lo tanto, hay un </a:t>
            </a:r>
            <a:r>
              <a:rPr lang="en-US" i="1" dirty="0"/>
              <a:t>a</a:t>
            </a:r>
            <a:r>
              <a:rPr lang="en-US" i="1" baseline="-25000" dirty="0"/>
              <a:t>n</a:t>
            </a:r>
            <a:r>
              <a:rPr lang="en-US" i="1" baseline="-25000" dirty="0">
                <a:latin typeface="Cambria Math"/>
                <a:ea typeface="Cambria Math"/>
              </a:rPr>
              <a:t>−2</a:t>
            </a:r>
            <a:endParaRPr lang="en-US" baseline="-25000" dirty="0">
              <a:latin typeface="Cambria Math"/>
              <a:ea typeface="Cambria Math"/>
            </a:endParaRPr>
          </a:p>
          <a:p>
            <a:pPr>
              <a:buNone/>
            </a:pPr>
            <a:r>
              <a:rPr lang="es-ES" dirty="0">
                <a:latin typeface="Cambria Math" pitchFamily="18" charset="0"/>
                <a:ea typeface="Cambria Math" pitchFamily="18" charset="0"/>
              </a:rPr>
              <a:t> tales cadenas de bits.</a:t>
            </a:r>
            <a:endParaRPr lang="en-US" dirty="0">
              <a:latin typeface="Cambria Math" pitchFamily="18" charset="0"/>
              <a:ea typeface="Cambria Math" pitchFamily="18" charset="0"/>
            </a:endParaRPr>
          </a:p>
          <a:p>
            <a:pPr lvl="1"/>
            <a:r>
              <a:rPr lang="en-US" i="1" dirty="0" err="1">
                <a:latin typeface="Cambria Math" pitchFamily="18" charset="0"/>
                <a:ea typeface="Cambria Math" pitchFamily="18" charset="0"/>
              </a:rPr>
              <a:t>Conclusión</a:t>
            </a:r>
            <a:r>
              <a:rPr lang="en-US" i="1" dirty="0">
                <a:latin typeface="Cambria Math" pitchFamily="18" charset="0"/>
                <a:ea typeface="Cambria Math" pitchFamily="18" charset="0"/>
              </a:rPr>
              <a:t>: </a:t>
            </a:r>
            <a:r>
              <a:rPr lang="en-US" i="1" dirty="0"/>
              <a:t>a</a:t>
            </a:r>
            <a:r>
              <a:rPr lang="en-US" i="1" baseline="-25000" dirty="0"/>
              <a:t>n </a:t>
            </a:r>
            <a:r>
              <a:rPr lang="en-US" dirty="0"/>
              <a:t> = </a:t>
            </a:r>
            <a:r>
              <a:rPr lang="en-US" i="1" dirty="0"/>
              <a:t>a</a:t>
            </a:r>
            <a:r>
              <a:rPr lang="en-US" i="1" baseline="-25000" dirty="0"/>
              <a:t>n</a:t>
            </a:r>
            <a:r>
              <a:rPr lang="en-US" i="1" baseline="-25000" dirty="0">
                <a:latin typeface="Cambria Math"/>
                <a:ea typeface="Cambria Math"/>
              </a:rPr>
              <a:t>−</a:t>
            </a:r>
            <a:r>
              <a:rPr lang="en-US" baseline="-25000" dirty="0">
                <a:latin typeface="Cambria Math"/>
                <a:ea typeface="Cambria Math"/>
              </a:rPr>
              <a:t>1</a:t>
            </a:r>
            <a:r>
              <a:rPr lang="en-US" dirty="0"/>
              <a:t>  + </a:t>
            </a:r>
            <a:r>
              <a:rPr lang="en-US" i="1" dirty="0"/>
              <a:t>a</a:t>
            </a:r>
            <a:r>
              <a:rPr lang="en-US" i="1" baseline="-25000" dirty="0"/>
              <a:t>n</a:t>
            </a:r>
            <a:r>
              <a:rPr lang="en-US" i="1" baseline="-25000" dirty="0">
                <a:latin typeface="Cambria Math"/>
                <a:ea typeface="Cambria Math"/>
              </a:rPr>
              <a:t>−</a:t>
            </a:r>
            <a:r>
              <a:rPr lang="en-US" baseline="-25000" dirty="0">
                <a:latin typeface="Cambria Math"/>
                <a:ea typeface="Cambria Math"/>
              </a:rPr>
              <a:t>2</a:t>
            </a:r>
            <a:r>
              <a:rPr lang="en-US" dirty="0"/>
              <a:t>  para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3</a:t>
            </a:r>
            <a:r>
              <a:rPr lang="en-US" dirty="0"/>
              <a:t>.</a:t>
            </a:r>
            <a:endParaRPr lang="en-US" dirty="0">
              <a:latin typeface="Cambria Math" pitchFamily="18" charset="0"/>
              <a:ea typeface="Cambria Math" pitchFamily="18" charset="0"/>
            </a:endParaRPr>
          </a:p>
          <a:p>
            <a:pPr lvl="1"/>
            <a:endParaRPr lang="en-US" dirty="0">
              <a:latin typeface="Cambria Math" pitchFamily="18" charset="0"/>
              <a:ea typeface="Cambria Math" pitchFamily="18" charset="0"/>
            </a:endParaRPr>
          </a:p>
          <a:p>
            <a:pPr lvl="2">
              <a:buNone/>
            </a:pPr>
            <a:r>
              <a:rPr lang="en-US" dirty="0">
                <a:latin typeface="Cambria Math" pitchFamily="18" charset="0"/>
                <a:ea typeface="Cambria Math" pitchFamily="18" charset="0"/>
              </a:rPr>
              <a:t>      </a:t>
            </a:r>
          </a:p>
          <a:p>
            <a:pPr>
              <a:buNone/>
            </a:pPr>
            <a:endParaRPr lang="en-US" dirty="0"/>
          </a:p>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pic>
        <p:nvPicPr>
          <p:cNvPr id="5" name="Picture 4" descr="0704.jpg"/>
          <p:cNvPicPr>
            <a:picLocks noChangeAspect="1"/>
          </p:cNvPicPr>
          <p:nvPr/>
        </p:nvPicPr>
        <p:blipFill>
          <a:blip r:embed="rId2" cstate="print"/>
          <a:stretch>
            <a:fillRect/>
          </a:stretch>
        </p:blipFill>
        <p:spPr>
          <a:xfrm>
            <a:off x="2438400" y="4106437"/>
            <a:ext cx="3756660" cy="138303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n = C_0C_{n -1} + C_1C_{n-2} + \cdots + C_{n-2}C_1 + C_{n-1}C_{0}$$&#10;&#10;&#10;\end{document}"/>
  <p:tag name="IGUANATEXSIZE" val="1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1 = \frac{1}{\sqrt{5}}$&#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2 = -\frac{1}{\sqrt{5}}$&#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frac{1}{\sqrt{5}}\left(\frac{1 + \sqrt{5}}{2}\right)^n -\frac{1}{\sqrt{5}}\left(\frac{1 - \sqrt{5}}{2}\right)^{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0}^{n} + \alpha_2 n  r_{0}^{n}$&#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 r_{1}^{n}+ \alpha_2 r_{2}^{m} + \cdots + \alpha_{k}r_{k}^{n}$&#10;&#10;\end{document}"/>
  <p:tag name="IGUANATEXSIZE" val="27"/>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0}+ \alpha_{1,1}n + \cdots + \alpha_{1,m_{1}- 1}n^{m_{1}-1})r_{1}^{n}$&#10;&#10;\end{document}"/>
  <p:tag name="IGUANATEXSIZE" val="21"/>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lpha_{2,0}+ \alpha_{2,1}n + \cdots + \alpha_{2,{m_{2}- 1}}n^{m_{2}-1})r_{2}^{n}$&#10;&#10;\end{document}"/>
  <p:tag name="IGUANATEXSIZE" val="21"/>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dots +  (\alpha_{t,0}+ \alpha_{t,1}n + \cdots + \alpha_{t,m_{t}- 1}n^{m_{t}-1})r_{t}^{n}$&#10;&#10;\end{document}"/>
  <p:tag name="IGUANATEXSIZE" val="21"/>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sum_{k = 0}^{n-1} C_k C_{n-k -1}$$&#10;&#10;&#10;\end{document}"/>
  <p:tag name="IGUANATEXSIZE" val="1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 a_{n-1} + a^{2}_{n-2}$&#10;&#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1}^{n} + \alpha_2 r_{2}^{n}$&#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1 = \frac{1 + \sqrt{5}}{2}$&#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2 = \frac{1 - \sqrt{5}}{2}$&#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alpha_1\left(\frac{1 + \sqrt{5}}{2}\right)^n + \alpha_2\left(\frac{1 - \sqrt{5}}{2}\right)^{n}$&#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0 = \alpha_1 + \alpha_2 = 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1 = \alpha_1\left(\frac{1 + \sqrt{5}}{2}\right) + \alpha_2\left(\frac{1 - \sqrt{5}}{2}\right)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40773</TotalTime>
  <Words>3409</Words>
  <PresentationFormat>Presentación en pantalla (4:3)</PresentationFormat>
  <Paragraphs>290</Paragraphs>
  <Slides>31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Constantia</vt:lpstr>
      <vt:lpstr>Calibri</vt:lpstr>
      <vt:lpstr>Cambria Math</vt:lpstr>
      <vt:lpstr>Wingdings 2</vt:lpstr>
      <vt:lpstr>Arial</vt:lpstr>
      <vt:lpstr>Abadi</vt:lpstr>
      <vt:lpstr>Flow</vt:lpstr>
      <vt:lpstr>Recurrencias  II  </vt:lpstr>
      <vt:lpstr>Números de Fibonacci</vt:lpstr>
      <vt:lpstr>Números de Fibonacci</vt:lpstr>
      <vt:lpstr>Números de Fibonacci</vt:lpstr>
      <vt:lpstr>La Torre de Hanoi</vt:lpstr>
      <vt:lpstr>Torre de Hanoi</vt:lpstr>
      <vt:lpstr>Torre de Hanoi con 3 discos</vt:lpstr>
      <vt:lpstr>Torre de Hanoi </vt:lpstr>
      <vt:lpstr>Contar cadenas de bits</vt:lpstr>
      <vt:lpstr>Cadenas de bits</vt:lpstr>
      <vt:lpstr>Counting the Ways to Parenthesize a Product</vt:lpstr>
      <vt:lpstr>Resolución de relaciones de recurrencia lineales </vt:lpstr>
      <vt:lpstr>Relaciones de recurrencia lineales </vt:lpstr>
      <vt:lpstr>Ejemplos de relaciones de recurrencia lineales homogéneas </vt:lpstr>
      <vt:lpstr>Solución</vt:lpstr>
      <vt:lpstr>Ejemplo-solución</vt:lpstr>
      <vt:lpstr>Presentación de PowerPoint</vt:lpstr>
      <vt:lpstr>Solución</vt:lpstr>
      <vt:lpstr>Solución relaciones de recurrencia lineales homogéneas </vt:lpstr>
      <vt:lpstr>Solución de relaciones de recurrencia lineales homogéneas de grado 2</vt:lpstr>
      <vt:lpstr>Aplicación del teorema </vt:lpstr>
      <vt:lpstr>Fórmula explícita para los números de Fibonacci</vt:lpstr>
      <vt:lpstr>Números de Fibonacci</vt:lpstr>
      <vt:lpstr>Solución cuando hay raíces repetidas </vt:lpstr>
      <vt:lpstr>Aplicación del Teorema 2</vt:lpstr>
      <vt:lpstr>Solución de sistemas de recurrencia lineal homogéneo con grado arbitrario </vt:lpstr>
      <vt:lpstr>Caso General. Raíces múltiples </vt:lpstr>
      <vt:lpstr>Relaciones de recurrencia lineales no homogéneas con coeficientes constantes </vt:lpstr>
      <vt:lpstr>Relaciones de recurrencia lineales no homogéneas con coeficientes constantes </vt:lpstr>
      <vt:lpstr>Solución relaciones de recurrencia lineales no homogéneas con coeficientes constantes </vt:lpstr>
      <vt:lpstr>Solución relaciones de recurrencia lineales no homogéneas con coeficientes constantes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2011-03-27T19:09:13Z</dcterms:created>
  <dcterms:modified xsi:type="dcterms:W3CDTF">2021-04-11T21:56:50Z</dcterms:modified>
</cp:coreProperties>
</file>